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9" r:id="rId2"/>
    <p:sldId id="306" r:id="rId3"/>
    <p:sldId id="259" r:id="rId4"/>
    <p:sldId id="307" r:id="rId5"/>
    <p:sldId id="315" r:id="rId6"/>
    <p:sldId id="316" r:id="rId7"/>
    <p:sldId id="308" r:id="rId8"/>
    <p:sldId id="309" r:id="rId9"/>
    <p:sldId id="298" r:id="rId10"/>
    <p:sldId id="310" r:id="rId11"/>
    <p:sldId id="311" r:id="rId12"/>
    <p:sldId id="312" r:id="rId13"/>
    <p:sldId id="313" r:id="rId14"/>
    <p:sldId id="314" r:id="rId15"/>
    <p:sldId id="299" r:id="rId16"/>
    <p:sldId id="30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1">
          <p15:clr>
            <a:srgbClr val="A4A3A4"/>
          </p15:clr>
        </p15:guide>
        <p15:guide id="2" pos="38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4C"/>
    <a:srgbClr val="F27275"/>
    <a:srgbClr val="44546A"/>
    <a:srgbClr val="F16267"/>
    <a:srgbClr val="FDF7F7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3890" autoAdjust="0"/>
  </p:normalViewPr>
  <p:slideViewPr>
    <p:cSldViewPr snapToGrid="0" showGuides="1">
      <p:cViewPr varScale="1">
        <p:scale>
          <a:sx n="108" d="100"/>
          <a:sy n="108" d="100"/>
        </p:scale>
        <p:origin x="894" y="102"/>
      </p:cViewPr>
      <p:guideLst>
        <p:guide orient="horz" pos="2191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896EE-C7AC-4678-AE7F-BEBB864225BA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B6F4-AC22-40EE-9031-0DBFCAE3C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E6F0-DBCC-49DA-B3CC-4BBDB0CA33EE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118D8-2021-4034-9AAA-DF79F864B3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8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0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73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118D8-2021-4034-9AAA-DF79F864B3E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7530051" cy="6858000"/>
          </a:xfrm>
          <a:custGeom>
            <a:avLst/>
            <a:gdLst>
              <a:gd name="connsiteX0" fmla="*/ 0 w 7530051"/>
              <a:gd name="connsiteY0" fmla="*/ 0 h 6858000"/>
              <a:gd name="connsiteX1" fmla="*/ 1755392 w 7530051"/>
              <a:gd name="connsiteY1" fmla="*/ 0 h 6858000"/>
              <a:gd name="connsiteX2" fmla="*/ 7530051 w 7530051"/>
              <a:gd name="connsiteY2" fmla="*/ 6858000 h 6858000"/>
              <a:gd name="connsiteX3" fmla="*/ 0 w 75300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0051" h="6858000">
                <a:moveTo>
                  <a:pt x="0" y="0"/>
                </a:moveTo>
                <a:lnTo>
                  <a:pt x="1755392" y="0"/>
                </a:lnTo>
                <a:lnTo>
                  <a:pt x="75300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967956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575793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9215931" y="3413032"/>
            <a:ext cx="1008112" cy="1008112"/>
          </a:xfrm>
          <a:custGeom>
            <a:avLst/>
            <a:gdLst>
              <a:gd name="connsiteX0" fmla="*/ 504056 w 1008112"/>
              <a:gd name="connsiteY0" fmla="*/ 0 h 1008112"/>
              <a:gd name="connsiteX1" fmla="*/ 1008112 w 1008112"/>
              <a:gd name="connsiteY1" fmla="*/ 504056 h 1008112"/>
              <a:gd name="connsiteX2" fmla="*/ 504056 w 1008112"/>
              <a:gd name="connsiteY2" fmla="*/ 1008112 h 1008112"/>
              <a:gd name="connsiteX3" fmla="*/ 0 w 1008112"/>
              <a:gd name="connsiteY3" fmla="*/ 504056 h 1008112"/>
              <a:gd name="connsiteX4" fmla="*/ 504056 w 1008112"/>
              <a:gd name="connsiteY4" fmla="*/ 0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112" h="1008112">
                <a:moveTo>
                  <a:pt x="504056" y="0"/>
                </a:moveTo>
                <a:cubicBezTo>
                  <a:pt x="782438" y="0"/>
                  <a:pt x="1008112" y="225674"/>
                  <a:pt x="1008112" y="504056"/>
                </a:cubicBezTo>
                <a:cubicBezTo>
                  <a:pt x="1008112" y="782438"/>
                  <a:pt x="782438" y="1008112"/>
                  <a:pt x="504056" y="1008112"/>
                </a:cubicBez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352286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374198" y="2107431"/>
            <a:ext cx="2465518" cy="2459823"/>
          </a:xfrm>
          <a:custGeom>
            <a:avLst/>
            <a:gdLst>
              <a:gd name="connsiteX0" fmla="*/ 1231810 w 2465518"/>
              <a:gd name="connsiteY0" fmla="*/ 0 h 2459823"/>
              <a:gd name="connsiteX1" fmla="*/ 2465518 w 2465518"/>
              <a:gd name="connsiteY1" fmla="*/ 1229912 h 2459823"/>
              <a:gd name="connsiteX2" fmla="*/ 1231810 w 2465518"/>
              <a:gd name="connsiteY2" fmla="*/ 2459823 h 2459823"/>
              <a:gd name="connsiteX3" fmla="*/ 0 w 2465518"/>
              <a:gd name="connsiteY3" fmla="*/ 1229912 h 245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5518" h="2459823">
                <a:moveTo>
                  <a:pt x="1231810" y="0"/>
                </a:moveTo>
                <a:lnTo>
                  <a:pt x="2465518" y="1229912"/>
                </a:lnTo>
                <a:lnTo>
                  <a:pt x="1231810" y="2459823"/>
                </a:lnTo>
                <a:lnTo>
                  <a:pt x="0" y="1229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438901" cy="6858000"/>
          </a:xfrm>
          <a:custGeom>
            <a:avLst/>
            <a:gdLst>
              <a:gd name="connsiteX0" fmla="*/ 0 w 6438901"/>
              <a:gd name="connsiteY0" fmla="*/ 0 h 6858000"/>
              <a:gd name="connsiteX1" fmla="*/ 6438901 w 6438901"/>
              <a:gd name="connsiteY1" fmla="*/ 0 h 6858000"/>
              <a:gd name="connsiteX2" fmla="*/ 6438901 w 6438901"/>
              <a:gd name="connsiteY2" fmla="*/ 1 h 6858000"/>
              <a:gd name="connsiteX3" fmla="*/ 666751 w 6438901"/>
              <a:gd name="connsiteY3" fmla="*/ 6858000 h 6858000"/>
              <a:gd name="connsiteX4" fmla="*/ 0 w 64389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1" h="6858000">
                <a:moveTo>
                  <a:pt x="0" y="0"/>
                </a:moveTo>
                <a:lnTo>
                  <a:pt x="6438901" y="0"/>
                </a:lnTo>
                <a:lnTo>
                  <a:pt x="6438901" y="1"/>
                </a:lnTo>
                <a:lnTo>
                  <a:pt x="6667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65176" y="2146300"/>
            <a:ext cx="5216524" cy="2832100"/>
          </a:xfrm>
          <a:custGeom>
            <a:avLst/>
            <a:gdLst>
              <a:gd name="connsiteX0" fmla="*/ 0 w 5038725"/>
              <a:gd name="connsiteY0" fmla="*/ 0 h 2832100"/>
              <a:gd name="connsiteX1" fmla="*/ 5038725 w 5038725"/>
              <a:gd name="connsiteY1" fmla="*/ 0 h 2832100"/>
              <a:gd name="connsiteX2" fmla="*/ 5038725 w 5038725"/>
              <a:gd name="connsiteY2" fmla="*/ 2832100 h 2832100"/>
              <a:gd name="connsiteX3" fmla="*/ 0 w 5038725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725" h="2832100">
                <a:moveTo>
                  <a:pt x="0" y="0"/>
                </a:moveTo>
                <a:lnTo>
                  <a:pt x="5038725" y="0"/>
                </a:lnTo>
                <a:lnTo>
                  <a:pt x="5038725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37306" y="3287032"/>
            <a:ext cx="2117388" cy="2117388"/>
          </a:xfrm>
          <a:custGeom>
            <a:avLst/>
            <a:gdLst>
              <a:gd name="connsiteX0" fmla="*/ 1058694 w 2117388"/>
              <a:gd name="connsiteY0" fmla="*/ 0 h 2117388"/>
              <a:gd name="connsiteX1" fmla="*/ 2117388 w 2117388"/>
              <a:gd name="connsiteY1" fmla="*/ 1058694 h 2117388"/>
              <a:gd name="connsiteX2" fmla="*/ 1058694 w 2117388"/>
              <a:gd name="connsiteY2" fmla="*/ 2117388 h 2117388"/>
              <a:gd name="connsiteX3" fmla="*/ 0 w 2117388"/>
              <a:gd name="connsiteY3" fmla="*/ 1058694 h 2117388"/>
              <a:gd name="connsiteX4" fmla="*/ 1058694 w 2117388"/>
              <a:gd name="connsiteY4" fmla="*/ 0 h 211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388" h="2117388">
                <a:moveTo>
                  <a:pt x="1058694" y="0"/>
                </a:moveTo>
                <a:cubicBezTo>
                  <a:pt x="1643395" y="0"/>
                  <a:pt x="2117388" y="473993"/>
                  <a:pt x="2117388" y="1058694"/>
                </a:cubicBezTo>
                <a:cubicBezTo>
                  <a:pt x="2117388" y="1643395"/>
                  <a:pt x="1643395" y="2117388"/>
                  <a:pt x="1058694" y="2117388"/>
                </a:cubicBezTo>
                <a:cubicBezTo>
                  <a:pt x="473993" y="2117388"/>
                  <a:pt x="0" y="1643395"/>
                  <a:pt x="0" y="1058694"/>
                </a:cubicBezTo>
                <a:cubicBezTo>
                  <a:pt x="0" y="473993"/>
                  <a:pt x="473993" y="0"/>
                  <a:pt x="10586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877426" y="1232549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77426" y="3583106"/>
            <a:ext cx="4653251" cy="1980000"/>
          </a:xfrm>
          <a:custGeom>
            <a:avLst/>
            <a:gdLst>
              <a:gd name="connsiteX0" fmla="*/ 0 w 4653251"/>
              <a:gd name="connsiteY0" fmla="*/ 0 h 1980000"/>
              <a:gd name="connsiteX1" fmla="*/ 4653251 w 4653251"/>
              <a:gd name="connsiteY1" fmla="*/ 0 h 1980000"/>
              <a:gd name="connsiteX2" fmla="*/ 4653251 w 4653251"/>
              <a:gd name="connsiteY2" fmla="*/ 1980000 h 1980000"/>
              <a:gd name="connsiteX3" fmla="*/ 0 w 4653251"/>
              <a:gd name="connsiteY3" fmla="*/ 198000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3251" h="1980000">
                <a:moveTo>
                  <a:pt x="0" y="0"/>
                </a:moveTo>
                <a:lnTo>
                  <a:pt x="4653251" y="0"/>
                </a:lnTo>
                <a:lnTo>
                  <a:pt x="4653251" y="1980000"/>
                </a:lnTo>
                <a:lnTo>
                  <a:pt x="0" y="198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134728" y="1199515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08675" y="2246601"/>
            <a:ext cx="4648200" cy="2940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74713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390426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906140" y="1869245"/>
            <a:ext cx="2050689" cy="3916435"/>
          </a:xfrm>
          <a:custGeom>
            <a:avLst/>
            <a:gdLst>
              <a:gd name="connsiteX0" fmla="*/ 0 w 2050689"/>
              <a:gd name="connsiteY0" fmla="*/ 0 h 4213412"/>
              <a:gd name="connsiteX1" fmla="*/ 2050689 w 2050689"/>
              <a:gd name="connsiteY1" fmla="*/ 0 h 4213412"/>
              <a:gd name="connsiteX2" fmla="*/ 2050689 w 2050689"/>
              <a:gd name="connsiteY2" fmla="*/ 4213412 h 4213412"/>
              <a:gd name="connsiteX3" fmla="*/ 0 w 2050689"/>
              <a:gd name="connsiteY3" fmla="*/ 4213412 h 421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689" h="4213412">
                <a:moveTo>
                  <a:pt x="0" y="0"/>
                </a:moveTo>
                <a:lnTo>
                  <a:pt x="2050689" y="0"/>
                </a:lnTo>
                <a:lnTo>
                  <a:pt x="2050689" y="4213412"/>
                </a:lnTo>
                <a:lnTo>
                  <a:pt x="0" y="42134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screen"/>
          <a:srcRect l="-1" t="278" r="313" b="1"/>
          <a:stretch>
            <a:fillRect/>
          </a:stretch>
        </p:blipFill>
        <p:spPr>
          <a:xfrm>
            <a:off x="0" y="-4000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88477" y="2885449"/>
            <a:ext cx="7530051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en-US" alt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CV assignment1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94789" y="250989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 smtClean="0">
                <a:solidFill>
                  <a:srgbClr val="EE464C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廖本成、黄小虎、郭浩</a:t>
            </a:r>
            <a:endParaRPr lang="zh-CN" altLang="zh-CN" sz="2400" b="1" dirty="0">
              <a:solidFill>
                <a:srgbClr val="EE464C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 smtClean="0">
                <a:solidFill>
                  <a:prstClr val="black"/>
                </a:solidFill>
              </a:rPr>
              <a:t>结果展示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3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dirty="0">
                <a:solidFill>
                  <a:prstClr val="black"/>
                </a:solidFill>
              </a:rPr>
              <a:t>改进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1118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 smtClean="0">
                <a:solidFill>
                  <a:schemeClr val="accent1"/>
                </a:solidFill>
              </a:rPr>
              <a:t>PART03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94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改进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7" name="Rectangle 15"/>
          <p:cNvSpPr/>
          <p:nvPr/>
        </p:nvSpPr>
        <p:spPr>
          <a:xfrm>
            <a:off x="999965" y="1952453"/>
            <a:ext cx="649236" cy="649236"/>
          </a:xfrm>
          <a:prstGeom prst="ellips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23"/>
          <p:cNvSpPr/>
          <p:nvPr/>
        </p:nvSpPr>
        <p:spPr>
          <a:xfrm>
            <a:off x="995896" y="3464621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59" name="Group 58"/>
          <p:cNvGrpSpPr/>
          <p:nvPr/>
        </p:nvGrpSpPr>
        <p:grpSpPr>
          <a:xfrm>
            <a:off x="1173086" y="2158147"/>
            <a:ext cx="302992" cy="237848"/>
            <a:chOff x="5348288" y="5818188"/>
            <a:chExt cx="1587500" cy="1246187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169018" y="3670315"/>
            <a:ext cx="302992" cy="237848"/>
            <a:chOff x="8366125" y="5818188"/>
            <a:chExt cx="1587500" cy="1246187"/>
          </a:xfrm>
        </p:grpSpPr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366125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5" name="Freeform 14"/>
            <p:cNvSpPr>
              <a:spLocks noEditPoints="1"/>
            </p:cNvSpPr>
            <p:nvPr/>
          </p:nvSpPr>
          <p:spPr bwMode="auto">
            <a:xfrm>
              <a:off x="8366125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299 w 507"/>
                <a:gd name="T15" fmla="*/ 54 h 304"/>
                <a:gd name="T16" fmla="*/ 432 w 507"/>
                <a:gd name="T17" fmla="*/ 54 h 304"/>
                <a:gd name="T18" fmla="*/ 432 w 507"/>
                <a:gd name="T19" fmla="*/ 184 h 304"/>
                <a:gd name="T20" fmla="*/ 299 w 507"/>
                <a:gd name="T21" fmla="*/ 184 h 304"/>
                <a:gd name="T22" fmla="*/ 299 w 507"/>
                <a:gd name="T23" fmla="*/ 54 h 304"/>
                <a:gd name="T24" fmla="*/ 75 w 507"/>
                <a:gd name="T25" fmla="*/ 54 h 304"/>
                <a:gd name="T26" fmla="*/ 259 w 507"/>
                <a:gd name="T27" fmla="*/ 54 h 304"/>
                <a:gd name="T28" fmla="*/ 259 w 507"/>
                <a:gd name="T29" fmla="*/ 75 h 304"/>
                <a:gd name="T30" fmla="*/ 75 w 507"/>
                <a:gd name="T31" fmla="*/ 75 h 304"/>
                <a:gd name="T32" fmla="*/ 75 w 507"/>
                <a:gd name="T33" fmla="*/ 54 h 304"/>
                <a:gd name="T34" fmla="*/ 75 w 507"/>
                <a:gd name="T35" fmla="*/ 109 h 304"/>
                <a:gd name="T36" fmla="*/ 259 w 507"/>
                <a:gd name="T37" fmla="*/ 109 h 304"/>
                <a:gd name="T38" fmla="*/ 259 w 507"/>
                <a:gd name="T39" fmla="*/ 130 h 304"/>
                <a:gd name="T40" fmla="*/ 75 w 507"/>
                <a:gd name="T41" fmla="*/ 130 h 304"/>
                <a:gd name="T42" fmla="*/ 75 w 507"/>
                <a:gd name="T43" fmla="*/ 109 h 304"/>
                <a:gd name="T44" fmla="*/ 75 w 507"/>
                <a:gd name="T45" fmla="*/ 163 h 304"/>
                <a:gd name="T46" fmla="*/ 259 w 507"/>
                <a:gd name="T47" fmla="*/ 163 h 304"/>
                <a:gd name="T48" fmla="*/ 259 w 507"/>
                <a:gd name="T49" fmla="*/ 184 h 304"/>
                <a:gd name="T50" fmla="*/ 75 w 507"/>
                <a:gd name="T51" fmla="*/ 184 h 304"/>
                <a:gd name="T52" fmla="*/ 75 w 507"/>
                <a:gd name="T53" fmla="*/ 163 h 304"/>
                <a:gd name="T54" fmla="*/ 75 w 507"/>
                <a:gd name="T55" fmla="*/ 217 h 304"/>
                <a:gd name="T56" fmla="*/ 432 w 507"/>
                <a:gd name="T57" fmla="*/ 217 h 304"/>
                <a:gd name="T58" fmla="*/ 432 w 507"/>
                <a:gd name="T59" fmla="*/ 238 h 304"/>
                <a:gd name="T60" fmla="*/ 75 w 507"/>
                <a:gd name="T61" fmla="*/ 238 h 304"/>
                <a:gd name="T62" fmla="*/ 75 w 507"/>
                <a:gd name="T63" fmla="*/ 21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73086" y="5218487"/>
            <a:ext cx="302992" cy="237848"/>
            <a:chOff x="11385550" y="5818188"/>
            <a:chExt cx="1587500" cy="1246187"/>
          </a:xfrm>
        </p:grpSpPr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706645" y="215814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02576" y="3670315"/>
            <a:ext cx="302992" cy="237848"/>
            <a:chOff x="17418050" y="5818188"/>
            <a:chExt cx="1587500" cy="1246187"/>
          </a:xfrm>
        </p:grpSpPr>
        <p:sp>
          <p:nvSpPr>
            <p:cNvPr id="74" name="Freeform 20"/>
            <p:cNvSpPr>
              <a:spLocks noEditPoints="1"/>
            </p:cNvSpPr>
            <p:nvPr/>
          </p:nvSpPr>
          <p:spPr bwMode="auto">
            <a:xfrm>
              <a:off x="17418050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18113375" y="6623050"/>
              <a:ext cx="198437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18383250" y="6384925"/>
              <a:ext cx="160337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174180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55 w 507"/>
                <a:gd name="T15" fmla="*/ 52 h 304"/>
                <a:gd name="T16" fmla="*/ 199 w 507"/>
                <a:gd name="T17" fmla="*/ 96 h 304"/>
                <a:gd name="T18" fmla="*/ 193 w 507"/>
                <a:gd name="T19" fmla="*/ 119 h 304"/>
                <a:gd name="T20" fmla="*/ 224 w 507"/>
                <a:gd name="T21" fmla="*/ 151 h 304"/>
                <a:gd name="T22" fmla="*/ 253 w 507"/>
                <a:gd name="T23" fmla="*/ 142 h 304"/>
                <a:gd name="T24" fmla="*/ 283 w 507"/>
                <a:gd name="T25" fmla="*/ 151 h 304"/>
                <a:gd name="T26" fmla="*/ 295 w 507"/>
                <a:gd name="T27" fmla="*/ 139 h 304"/>
                <a:gd name="T28" fmla="*/ 287 w 507"/>
                <a:gd name="T29" fmla="*/ 112 h 304"/>
                <a:gd name="T30" fmla="*/ 333 w 507"/>
                <a:gd name="T31" fmla="*/ 66 h 304"/>
                <a:gd name="T32" fmla="*/ 379 w 507"/>
                <a:gd name="T33" fmla="*/ 112 h 304"/>
                <a:gd name="T34" fmla="*/ 333 w 507"/>
                <a:gd name="T35" fmla="*/ 158 h 304"/>
                <a:gd name="T36" fmla="*/ 311 w 507"/>
                <a:gd name="T37" fmla="*/ 153 h 304"/>
                <a:gd name="T38" fmla="*/ 297 w 507"/>
                <a:gd name="T39" fmla="*/ 166 h 304"/>
                <a:gd name="T40" fmla="*/ 306 w 507"/>
                <a:gd name="T41" fmla="*/ 195 h 304"/>
                <a:gd name="T42" fmla="*/ 253 w 507"/>
                <a:gd name="T43" fmla="*/ 247 h 304"/>
                <a:gd name="T44" fmla="*/ 201 w 507"/>
                <a:gd name="T45" fmla="*/ 195 h 304"/>
                <a:gd name="T46" fmla="*/ 210 w 507"/>
                <a:gd name="T47" fmla="*/ 166 h 304"/>
                <a:gd name="T48" fmla="*/ 178 w 507"/>
                <a:gd name="T49" fmla="*/ 134 h 304"/>
                <a:gd name="T50" fmla="*/ 155 w 507"/>
                <a:gd name="T51" fmla="*/ 141 h 304"/>
                <a:gd name="T52" fmla="*/ 110 w 507"/>
                <a:gd name="T53" fmla="*/ 96 h 304"/>
                <a:gd name="T54" fmla="*/ 155 w 507"/>
                <a:gd name="T55" fmla="*/ 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8" name="Oval 24"/>
            <p:cNvSpPr>
              <a:spLocks noChangeArrowheads="1"/>
            </p:cNvSpPr>
            <p:nvPr/>
          </p:nvSpPr>
          <p:spPr bwMode="auto">
            <a:xfrm>
              <a:off x="17829213" y="6337300"/>
              <a:ext cx="147637" cy="150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706645" y="5218487"/>
            <a:ext cx="302992" cy="237848"/>
            <a:chOff x="5348288" y="5818188"/>
            <a:chExt cx="1587500" cy="1246187"/>
          </a:xfrm>
        </p:grpSpPr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829178" y="1815449"/>
            <a:ext cx="3958620" cy="1121655"/>
            <a:chOff x="5354322" y="1967781"/>
            <a:chExt cx="3958620" cy="1121655"/>
          </a:xfrm>
        </p:grpSpPr>
        <p:sp>
          <p:nvSpPr>
            <p:cNvPr id="57" name="矩形 56"/>
            <p:cNvSpPr/>
            <p:nvPr/>
          </p:nvSpPr>
          <p:spPr>
            <a:xfrm>
              <a:off x="5354322" y="2332306"/>
              <a:ext cx="3958620" cy="7571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直方图均衡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高通滤波器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提取边缘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5354323" y="1967781"/>
              <a:ext cx="2084387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输入？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829178" y="3361373"/>
            <a:ext cx="3958620" cy="879731"/>
            <a:chOff x="5354322" y="1967781"/>
            <a:chExt cx="3958620" cy="879731"/>
          </a:xfrm>
        </p:grpSpPr>
        <p:sp>
          <p:nvSpPr>
            <p:cNvPr id="84" name="矩形 83"/>
            <p:cNvSpPr/>
            <p:nvPr/>
          </p:nvSpPr>
          <p:spPr>
            <a:xfrm>
              <a:off x="5354322" y="2332306"/>
              <a:ext cx="3958620" cy="5152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是真的最优解吗？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动一下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354323" y="1967781"/>
              <a:ext cx="2084387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梯度下降的优化？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57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4000" b="1" dirty="0" smtClean="0">
                <a:solidFill>
                  <a:prstClr val="black"/>
                </a:solidFill>
              </a:rPr>
              <a:t>亮点</a:t>
            </a:r>
            <a:r>
              <a:rPr lang="en-US" altLang="zh-CN" sz="4000" b="1" dirty="0" smtClean="0">
                <a:solidFill>
                  <a:prstClr val="black"/>
                </a:solidFill>
              </a:rPr>
              <a:t>&amp;</a:t>
            </a:r>
            <a:r>
              <a:rPr lang="zh-CN" altLang="en-US" sz="4000" b="1" dirty="0" smtClean="0">
                <a:solidFill>
                  <a:prstClr val="black"/>
                </a:solidFill>
              </a:rPr>
              <a:t>不足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1118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 smtClean="0">
                <a:solidFill>
                  <a:schemeClr val="accent1"/>
                </a:solidFill>
              </a:rPr>
              <a:t>PART04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10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 smtClean="0">
                <a:solidFill>
                  <a:prstClr val="black"/>
                </a:solidFill>
              </a:rPr>
              <a:t>亮点不足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7" name="Rectangle 15"/>
          <p:cNvSpPr/>
          <p:nvPr/>
        </p:nvSpPr>
        <p:spPr>
          <a:xfrm>
            <a:off x="999965" y="1952453"/>
            <a:ext cx="649236" cy="649236"/>
          </a:xfrm>
          <a:prstGeom prst="ellips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23"/>
          <p:cNvSpPr/>
          <p:nvPr/>
        </p:nvSpPr>
        <p:spPr>
          <a:xfrm>
            <a:off x="995896" y="3464621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59" name="Group 58"/>
          <p:cNvGrpSpPr/>
          <p:nvPr/>
        </p:nvGrpSpPr>
        <p:grpSpPr>
          <a:xfrm>
            <a:off x="1173086" y="2158147"/>
            <a:ext cx="302992" cy="237848"/>
            <a:chOff x="5348288" y="5818188"/>
            <a:chExt cx="1587500" cy="1246187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169018" y="3670315"/>
            <a:ext cx="302992" cy="237848"/>
            <a:chOff x="8366125" y="5818188"/>
            <a:chExt cx="1587500" cy="1246187"/>
          </a:xfrm>
        </p:grpSpPr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366125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5" name="Freeform 14"/>
            <p:cNvSpPr>
              <a:spLocks noEditPoints="1"/>
            </p:cNvSpPr>
            <p:nvPr/>
          </p:nvSpPr>
          <p:spPr bwMode="auto">
            <a:xfrm>
              <a:off x="8366125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299 w 507"/>
                <a:gd name="T15" fmla="*/ 54 h 304"/>
                <a:gd name="T16" fmla="*/ 432 w 507"/>
                <a:gd name="T17" fmla="*/ 54 h 304"/>
                <a:gd name="T18" fmla="*/ 432 w 507"/>
                <a:gd name="T19" fmla="*/ 184 h 304"/>
                <a:gd name="T20" fmla="*/ 299 w 507"/>
                <a:gd name="T21" fmla="*/ 184 h 304"/>
                <a:gd name="T22" fmla="*/ 299 w 507"/>
                <a:gd name="T23" fmla="*/ 54 h 304"/>
                <a:gd name="T24" fmla="*/ 75 w 507"/>
                <a:gd name="T25" fmla="*/ 54 h 304"/>
                <a:gd name="T26" fmla="*/ 259 w 507"/>
                <a:gd name="T27" fmla="*/ 54 h 304"/>
                <a:gd name="T28" fmla="*/ 259 w 507"/>
                <a:gd name="T29" fmla="*/ 75 h 304"/>
                <a:gd name="T30" fmla="*/ 75 w 507"/>
                <a:gd name="T31" fmla="*/ 75 h 304"/>
                <a:gd name="T32" fmla="*/ 75 w 507"/>
                <a:gd name="T33" fmla="*/ 54 h 304"/>
                <a:gd name="T34" fmla="*/ 75 w 507"/>
                <a:gd name="T35" fmla="*/ 109 h 304"/>
                <a:gd name="T36" fmla="*/ 259 w 507"/>
                <a:gd name="T37" fmla="*/ 109 h 304"/>
                <a:gd name="T38" fmla="*/ 259 w 507"/>
                <a:gd name="T39" fmla="*/ 130 h 304"/>
                <a:gd name="T40" fmla="*/ 75 w 507"/>
                <a:gd name="T41" fmla="*/ 130 h 304"/>
                <a:gd name="T42" fmla="*/ 75 w 507"/>
                <a:gd name="T43" fmla="*/ 109 h 304"/>
                <a:gd name="T44" fmla="*/ 75 w 507"/>
                <a:gd name="T45" fmla="*/ 163 h 304"/>
                <a:gd name="T46" fmla="*/ 259 w 507"/>
                <a:gd name="T47" fmla="*/ 163 h 304"/>
                <a:gd name="T48" fmla="*/ 259 w 507"/>
                <a:gd name="T49" fmla="*/ 184 h 304"/>
                <a:gd name="T50" fmla="*/ 75 w 507"/>
                <a:gd name="T51" fmla="*/ 184 h 304"/>
                <a:gd name="T52" fmla="*/ 75 w 507"/>
                <a:gd name="T53" fmla="*/ 163 h 304"/>
                <a:gd name="T54" fmla="*/ 75 w 507"/>
                <a:gd name="T55" fmla="*/ 217 h 304"/>
                <a:gd name="T56" fmla="*/ 432 w 507"/>
                <a:gd name="T57" fmla="*/ 217 h 304"/>
                <a:gd name="T58" fmla="*/ 432 w 507"/>
                <a:gd name="T59" fmla="*/ 238 h 304"/>
                <a:gd name="T60" fmla="*/ 75 w 507"/>
                <a:gd name="T61" fmla="*/ 238 h 304"/>
                <a:gd name="T62" fmla="*/ 75 w 507"/>
                <a:gd name="T63" fmla="*/ 21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73086" y="5218487"/>
            <a:ext cx="302992" cy="237848"/>
            <a:chOff x="11385550" y="5818188"/>
            <a:chExt cx="1587500" cy="1246187"/>
          </a:xfrm>
        </p:grpSpPr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706645" y="215814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02576" y="3670315"/>
            <a:ext cx="302992" cy="237848"/>
            <a:chOff x="17418050" y="5818188"/>
            <a:chExt cx="1587500" cy="1246187"/>
          </a:xfrm>
        </p:grpSpPr>
        <p:sp>
          <p:nvSpPr>
            <p:cNvPr id="74" name="Freeform 20"/>
            <p:cNvSpPr>
              <a:spLocks noEditPoints="1"/>
            </p:cNvSpPr>
            <p:nvPr/>
          </p:nvSpPr>
          <p:spPr bwMode="auto">
            <a:xfrm>
              <a:off x="17418050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18113375" y="6623050"/>
              <a:ext cx="198437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18383250" y="6384925"/>
              <a:ext cx="160337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174180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55 w 507"/>
                <a:gd name="T15" fmla="*/ 52 h 304"/>
                <a:gd name="T16" fmla="*/ 199 w 507"/>
                <a:gd name="T17" fmla="*/ 96 h 304"/>
                <a:gd name="T18" fmla="*/ 193 w 507"/>
                <a:gd name="T19" fmla="*/ 119 h 304"/>
                <a:gd name="T20" fmla="*/ 224 w 507"/>
                <a:gd name="T21" fmla="*/ 151 h 304"/>
                <a:gd name="T22" fmla="*/ 253 w 507"/>
                <a:gd name="T23" fmla="*/ 142 h 304"/>
                <a:gd name="T24" fmla="*/ 283 w 507"/>
                <a:gd name="T25" fmla="*/ 151 h 304"/>
                <a:gd name="T26" fmla="*/ 295 w 507"/>
                <a:gd name="T27" fmla="*/ 139 h 304"/>
                <a:gd name="T28" fmla="*/ 287 w 507"/>
                <a:gd name="T29" fmla="*/ 112 h 304"/>
                <a:gd name="T30" fmla="*/ 333 w 507"/>
                <a:gd name="T31" fmla="*/ 66 h 304"/>
                <a:gd name="T32" fmla="*/ 379 w 507"/>
                <a:gd name="T33" fmla="*/ 112 h 304"/>
                <a:gd name="T34" fmla="*/ 333 w 507"/>
                <a:gd name="T35" fmla="*/ 158 h 304"/>
                <a:gd name="T36" fmla="*/ 311 w 507"/>
                <a:gd name="T37" fmla="*/ 153 h 304"/>
                <a:gd name="T38" fmla="*/ 297 w 507"/>
                <a:gd name="T39" fmla="*/ 166 h 304"/>
                <a:gd name="T40" fmla="*/ 306 w 507"/>
                <a:gd name="T41" fmla="*/ 195 h 304"/>
                <a:gd name="T42" fmla="*/ 253 w 507"/>
                <a:gd name="T43" fmla="*/ 247 h 304"/>
                <a:gd name="T44" fmla="*/ 201 w 507"/>
                <a:gd name="T45" fmla="*/ 195 h 304"/>
                <a:gd name="T46" fmla="*/ 210 w 507"/>
                <a:gd name="T47" fmla="*/ 166 h 304"/>
                <a:gd name="T48" fmla="*/ 178 w 507"/>
                <a:gd name="T49" fmla="*/ 134 h 304"/>
                <a:gd name="T50" fmla="*/ 155 w 507"/>
                <a:gd name="T51" fmla="*/ 141 h 304"/>
                <a:gd name="T52" fmla="*/ 110 w 507"/>
                <a:gd name="T53" fmla="*/ 96 h 304"/>
                <a:gd name="T54" fmla="*/ 155 w 507"/>
                <a:gd name="T55" fmla="*/ 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8" name="Oval 24"/>
            <p:cNvSpPr>
              <a:spLocks noChangeArrowheads="1"/>
            </p:cNvSpPr>
            <p:nvPr/>
          </p:nvSpPr>
          <p:spPr bwMode="auto">
            <a:xfrm>
              <a:off x="17829213" y="6337300"/>
              <a:ext cx="147637" cy="150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706645" y="5218487"/>
            <a:ext cx="302992" cy="237848"/>
            <a:chOff x="5348288" y="5818188"/>
            <a:chExt cx="1587500" cy="1246187"/>
          </a:xfrm>
        </p:grpSpPr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58" name="矩形 57"/>
          <p:cNvSpPr/>
          <p:nvPr/>
        </p:nvSpPr>
        <p:spPr>
          <a:xfrm>
            <a:off x="1909605" y="2010377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LBP &amp; HOG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829351" y="3549132"/>
            <a:ext cx="2084387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自己动手实现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623" y="1171852"/>
            <a:ext cx="2601158" cy="50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亮点</a:t>
            </a:r>
            <a:endParaRPr lang="zh-CN" altLang="en-US" dirty="0"/>
          </a:p>
        </p:txBody>
      </p:sp>
      <p:sp>
        <p:nvSpPr>
          <p:cNvPr id="40" name="Rectangle 38"/>
          <p:cNvSpPr/>
          <p:nvPr/>
        </p:nvSpPr>
        <p:spPr>
          <a:xfrm>
            <a:off x="1007387" y="4910497"/>
            <a:ext cx="649236" cy="64923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41" name="Group 65"/>
          <p:cNvGrpSpPr/>
          <p:nvPr/>
        </p:nvGrpSpPr>
        <p:grpSpPr>
          <a:xfrm>
            <a:off x="1180509" y="5122279"/>
            <a:ext cx="302992" cy="237848"/>
            <a:chOff x="11385550" y="5818188"/>
            <a:chExt cx="1587500" cy="1246187"/>
          </a:xfrm>
        </p:grpSpPr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45" name="矩形 44"/>
          <p:cNvSpPr/>
          <p:nvPr/>
        </p:nvSpPr>
        <p:spPr>
          <a:xfrm>
            <a:off x="1775851" y="5020420"/>
            <a:ext cx="2084387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提出了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值选择的一种方法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Rectangle 15"/>
          <p:cNvSpPr/>
          <p:nvPr/>
        </p:nvSpPr>
        <p:spPr>
          <a:xfrm>
            <a:off x="7425159" y="1952453"/>
            <a:ext cx="649236" cy="649236"/>
          </a:xfrm>
          <a:prstGeom prst="ellips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7" name="Rectangle 23"/>
          <p:cNvSpPr/>
          <p:nvPr/>
        </p:nvSpPr>
        <p:spPr>
          <a:xfrm>
            <a:off x="7421090" y="3464621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48" name="Group 58"/>
          <p:cNvGrpSpPr/>
          <p:nvPr/>
        </p:nvGrpSpPr>
        <p:grpSpPr>
          <a:xfrm>
            <a:off x="7598280" y="2158147"/>
            <a:ext cx="302992" cy="237848"/>
            <a:chOff x="5348288" y="5818188"/>
            <a:chExt cx="1587500" cy="1246187"/>
          </a:xfrm>
        </p:grpSpPr>
        <p:sp>
          <p:nvSpPr>
            <p:cNvPr id="49" name="Freeform 5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50" name="Freeform 6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51" name="Freeform 6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52" name="Group 62"/>
          <p:cNvGrpSpPr/>
          <p:nvPr/>
        </p:nvGrpSpPr>
        <p:grpSpPr>
          <a:xfrm>
            <a:off x="7594212" y="3670315"/>
            <a:ext cx="302992" cy="237848"/>
            <a:chOff x="8366125" y="5818188"/>
            <a:chExt cx="1587500" cy="1246187"/>
          </a:xfrm>
        </p:grpSpPr>
        <p:sp>
          <p:nvSpPr>
            <p:cNvPr id="53" name="Freeform 63"/>
            <p:cNvSpPr>
              <a:spLocks noEditPoints="1"/>
            </p:cNvSpPr>
            <p:nvPr/>
          </p:nvSpPr>
          <p:spPr bwMode="auto">
            <a:xfrm>
              <a:off x="8366125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54" name="Freeform 14"/>
            <p:cNvSpPr>
              <a:spLocks noEditPoints="1"/>
            </p:cNvSpPr>
            <p:nvPr/>
          </p:nvSpPr>
          <p:spPr bwMode="auto">
            <a:xfrm>
              <a:off x="8366125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299 w 507"/>
                <a:gd name="T15" fmla="*/ 54 h 304"/>
                <a:gd name="T16" fmla="*/ 432 w 507"/>
                <a:gd name="T17" fmla="*/ 54 h 304"/>
                <a:gd name="T18" fmla="*/ 432 w 507"/>
                <a:gd name="T19" fmla="*/ 184 h 304"/>
                <a:gd name="T20" fmla="*/ 299 w 507"/>
                <a:gd name="T21" fmla="*/ 184 h 304"/>
                <a:gd name="T22" fmla="*/ 299 w 507"/>
                <a:gd name="T23" fmla="*/ 54 h 304"/>
                <a:gd name="T24" fmla="*/ 75 w 507"/>
                <a:gd name="T25" fmla="*/ 54 h 304"/>
                <a:gd name="T26" fmla="*/ 259 w 507"/>
                <a:gd name="T27" fmla="*/ 54 h 304"/>
                <a:gd name="T28" fmla="*/ 259 w 507"/>
                <a:gd name="T29" fmla="*/ 75 h 304"/>
                <a:gd name="T30" fmla="*/ 75 w 507"/>
                <a:gd name="T31" fmla="*/ 75 h 304"/>
                <a:gd name="T32" fmla="*/ 75 w 507"/>
                <a:gd name="T33" fmla="*/ 54 h 304"/>
                <a:gd name="T34" fmla="*/ 75 w 507"/>
                <a:gd name="T35" fmla="*/ 109 h 304"/>
                <a:gd name="T36" fmla="*/ 259 w 507"/>
                <a:gd name="T37" fmla="*/ 109 h 304"/>
                <a:gd name="T38" fmla="*/ 259 w 507"/>
                <a:gd name="T39" fmla="*/ 130 h 304"/>
                <a:gd name="T40" fmla="*/ 75 w 507"/>
                <a:gd name="T41" fmla="*/ 130 h 304"/>
                <a:gd name="T42" fmla="*/ 75 w 507"/>
                <a:gd name="T43" fmla="*/ 109 h 304"/>
                <a:gd name="T44" fmla="*/ 75 w 507"/>
                <a:gd name="T45" fmla="*/ 163 h 304"/>
                <a:gd name="T46" fmla="*/ 259 w 507"/>
                <a:gd name="T47" fmla="*/ 163 h 304"/>
                <a:gd name="T48" fmla="*/ 259 w 507"/>
                <a:gd name="T49" fmla="*/ 184 h 304"/>
                <a:gd name="T50" fmla="*/ 75 w 507"/>
                <a:gd name="T51" fmla="*/ 184 h 304"/>
                <a:gd name="T52" fmla="*/ 75 w 507"/>
                <a:gd name="T53" fmla="*/ 163 h 304"/>
                <a:gd name="T54" fmla="*/ 75 w 507"/>
                <a:gd name="T55" fmla="*/ 217 h 304"/>
                <a:gd name="T56" fmla="*/ 432 w 507"/>
                <a:gd name="T57" fmla="*/ 217 h 304"/>
                <a:gd name="T58" fmla="*/ 432 w 507"/>
                <a:gd name="T59" fmla="*/ 238 h 304"/>
                <a:gd name="T60" fmla="*/ 75 w 507"/>
                <a:gd name="T61" fmla="*/ 238 h 304"/>
                <a:gd name="T62" fmla="*/ 75 w 507"/>
                <a:gd name="T63" fmla="*/ 21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55" name="Group 65"/>
          <p:cNvGrpSpPr/>
          <p:nvPr/>
        </p:nvGrpSpPr>
        <p:grpSpPr>
          <a:xfrm>
            <a:off x="7598280" y="5218487"/>
            <a:ext cx="302992" cy="237848"/>
            <a:chOff x="11385550" y="5818188"/>
            <a:chExt cx="1587500" cy="1246187"/>
          </a:xfrm>
        </p:grpSpPr>
        <p:sp>
          <p:nvSpPr>
            <p:cNvPr id="86" name="Freeform 15"/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87" name="Freeform 16"/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88" name="Freeform 17"/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sp>
        <p:nvSpPr>
          <p:cNvPr id="89" name="矩形 88"/>
          <p:cNvSpPr/>
          <p:nvPr/>
        </p:nvSpPr>
        <p:spPr>
          <a:xfrm>
            <a:off x="8334799" y="2010377"/>
            <a:ext cx="2084387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改进的措施没有实现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254545" y="3549132"/>
            <a:ext cx="2084387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没有设计实验证明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值选择的普适性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250817" y="1171852"/>
            <a:ext cx="2601158" cy="50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不足</a:t>
            </a:r>
          </a:p>
        </p:txBody>
      </p:sp>
    </p:spTree>
    <p:extLst>
      <p:ext uri="{BB962C8B-B14F-4D97-AF65-F5344CB8AC3E}">
        <p14:creationId xmlns:p14="http://schemas.microsoft.com/office/powerpoint/2010/main" val="389857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40" grpId="0" bldLvl="0" animBg="1"/>
      <p:bldP spid="46" grpId="0" bldLvl="0" animBg="1"/>
      <p:bldP spid="4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结果整理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graphicFrame>
        <p:nvGraphicFramePr>
          <p:cNvPr id="2" name="Table 4410"/>
          <p:cNvGraphicFramePr/>
          <p:nvPr>
            <p:extLst>
              <p:ext uri="{D42A27DB-BD31-4B8C-83A1-F6EECF244321}">
                <p14:modId xmlns:p14="http://schemas.microsoft.com/office/powerpoint/2010/main" val="1157301583"/>
              </p:ext>
            </p:extLst>
          </p:nvPr>
        </p:nvGraphicFramePr>
        <p:xfrm>
          <a:off x="992970" y="1857828"/>
          <a:ext cx="10206062" cy="2253930"/>
        </p:xfrm>
        <a:graphic>
          <a:graphicData uri="http://schemas.openxmlformats.org/drawingml/2006/table">
            <a:tbl>
              <a:tblPr firstRow="1" bandRow="1"/>
              <a:tblGrid>
                <a:gridCol w="1704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4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4387">
                  <a:extLst>
                    <a:ext uri="{9D8B030D-6E8A-4147-A177-3AD203B41FA5}">
                      <a16:colId xmlns:a16="http://schemas.microsoft.com/office/drawing/2014/main" val="1606186183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 err="1" smtClean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Knn_lbp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000" b="1" dirty="0" err="1" smtClean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Knn_hog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 err="1" smtClean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Knn_raw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 err="1" smtClean="0"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BebasNeueBold"/>
                        </a:rPr>
                        <a:t>Softmax_hog</a:t>
                      </a: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endParaRPr sz="2000" b="1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BebasNeueBold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50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K</a:t>
                      </a:r>
                      <a:r>
                        <a:rPr lang="zh-CN" altLang="en-US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值优化准确率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0.324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0.382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0.293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0.4568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850"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K</a:t>
                      </a:r>
                      <a:r>
                        <a:rPr lang="zh-CN" altLang="en-US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值为</a:t>
                      </a:r>
                      <a:r>
                        <a:rPr lang="en-US" altLang="zh-CN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7</a:t>
                      </a:r>
                      <a:r>
                        <a:rPr lang="zh-CN" altLang="en-US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准确率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0.318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0.398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altLang="zh-CN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0.293</a:t>
                      </a:r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850">
                <a:tc>
                  <a:txBody>
                    <a:bodyPr/>
                    <a:lstStyle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50">
                <a:tc>
                  <a:txBody>
                    <a:bodyPr/>
                    <a:lstStyle/>
                    <a:p>
                      <a:pPr lvl="0" algn="ctr" defTabSz="914400"/>
                      <a:r>
                        <a:rPr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Roboto Light"/>
                        </a:rPr>
                        <a:t>-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BBBFC3"/>
                      </a:solidFill>
                      <a:miter lim="400000"/>
                    </a:lnT>
                    <a:lnB w="12700">
                      <a:solidFill>
                        <a:srgbClr val="BBBFC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endParaRPr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Roboto Light"/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BBFC3"/>
                      </a:solidFill>
                      <a:miter lim="400000"/>
                    </a:lnL>
                    <a:lnR w="12700">
                      <a:solidFill>
                        <a:srgbClr val="BBBFC3"/>
                      </a:solidFill>
                      <a:miter lim="400000"/>
                    </a:lnR>
                    <a:lnT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BBFC3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16107" y="0"/>
            <a:ext cx="5318043" cy="3531244"/>
          </a:xfrm>
          <a:prstGeom prst="rect">
            <a:avLst/>
          </a:prstGeo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4851" cy="68673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screen"/>
          <a:srcRect l="-1" t="278" r="313" b="1"/>
          <a:stretch>
            <a:fillRect/>
          </a:stretch>
        </p:blipFill>
        <p:spPr>
          <a:xfrm>
            <a:off x="0" y="-4000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88477" y="2885449"/>
            <a:ext cx="7530051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谢谢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大家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！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3653" y="2949957"/>
            <a:ext cx="6846214" cy="2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10" y="2150110"/>
            <a:ext cx="2804160" cy="28041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 smtClean="0">
                <a:solidFill>
                  <a:prstClr val="black"/>
                </a:solidFill>
              </a:rPr>
              <a:t>目录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72882" y="3919784"/>
            <a:ext cx="1161708" cy="116170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" name="椭圆 1"/>
          <p:cNvSpPr/>
          <p:nvPr/>
        </p:nvSpPr>
        <p:spPr>
          <a:xfrm>
            <a:off x="3880357" y="5323741"/>
            <a:ext cx="385049" cy="38504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/>
          </a:p>
        </p:txBody>
      </p:sp>
      <p:sp>
        <p:nvSpPr>
          <p:cNvPr id="24" name="椭圆 23"/>
          <p:cNvSpPr/>
          <p:nvPr/>
        </p:nvSpPr>
        <p:spPr>
          <a:xfrm>
            <a:off x="5744383" y="2306321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1</a:t>
            </a:r>
            <a:endParaRPr lang="en-US" altLang="zh-CN" sz="2400" dirty="0"/>
          </a:p>
        </p:txBody>
      </p:sp>
      <p:sp>
        <p:nvSpPr>
          <p:cNvPr id="20" name="椭圆 19"/>
          <p:cNvSpPr/>
          <p:nvPr/>
        </p:nvSpPr>
        <p:spPr>
          <a:xfrm>
            <a:off x="5744383" y="3234929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2</a:t>
            </a:r>
            <a:endParaRPr lang="en-US" altLang="zh-CN" sz="2400" dirty="0"/>
          </a:p>
        </p:txBody>
      </p:sp>
      <p:sp>
        <p:nvSpPr>
          <p:cNvPr id="16" name="椭圆 15"/>
          <p:cNvSpPr/>
          <p:nvPr/>
        </p:nvSpPr>
        <p:spPr>
          <a:xfrm>
            <a:off x="5744383" y="4163536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3</a:t>
            </a:r>
            <a:endParaRPr lang="en-US" altLang="zh-CN" sz="2400" dirty="0"/>
          </a:p>
        </p:txBody>
      </p:sp>
      <p:sp>
        <p:nvSpPr>
          <p:cNvPr id="11" name="椭圆 10"/>
          <p:cNvSpPr/>
          <p:nvPr/>
        </p:nvSpPr>
        <p:spPr>
          <a:xfrm>
            <a:off x="5744383" y="5092143"/>
            <a:ext cx="488142" cy="4881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dirty="0" smtClean="0"/>
              <a:t>4</a:t>
            </a:r>
            <a:endParaRPr lang="en-US" altLang="zh-CN" sz="2400" dirty="0"/>
          </a:p>
        </p:txBody>
      </p:sp>
      <p:sp>
        <p:nvSpPr>
          <p:cNvPr id="35" name="矩形 34"/>
          <p:cNvSpPr/>
          <p:nvPr/>
        </p:nvSpPr>
        <p:spPr>
          <a:xfrm>
            <a:off x="6356985" y="2248408"/>
            <a:ext cx="22419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accent1"/>
                </a:solidFill>
              </a:rPr>
              <a:t>KNN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56985" y="3177016"/>
            <a:ext cx="22419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 err="1" smtClean="0">
                <a:solidFill>
                  <a:schemeClr val="accent1"/>
                </a:solidFill>
              </a:rPr>
              <a:t>Softmax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56985" y="4105623"/>
            <a:ext cx="22419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改进</a:t>
            </a:r>
          </a:p>
        </p:txBody>
      </p:sp>
      <p:sp>
        <p:nvSpPr>
          <p:cNvPr id="44" name="矩形 43"/>
          <p:cNvSpPr/>
          <p:nvPr/>
        </p:nvSpPr>
        <p:spPr>
          <a:xfrm>
            <a:off x="6356985" y="5034230"/>
            <a:ext cx="2241974" cy="3623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1"/>
                </a:solidFill>
              </a:rPr>
              <a:t>亮点</a:t>
            </a:r>
            <a:r>
              <a:rPr lang="en-US" altLang="zh-CN" sz="1600" b="1" dirty="0" smtClean="0">
                <a:solidFill>
                  <a:schemeClr val="accent1"/>
                </a:solidFill>
              </a:rPr>
              <a:t>&amp;</a:t>
            </a:r>
            <a:r>
              <a:rPr lang="zh-CN" altLang="en-US" sz="1600" b="1" dirty="0" smtClean="0">
                <a:solidFill>
                  <a:schemeClr val="accent1"/>
                </a:solidFill>
              </a:rPr>
              <a:t>不足</a:t>
            </a:r>
            <a:endParaRPr lang="zh-CN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9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2969 -3.7037E-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24" grpId="0" bldLvl="0" animBg="1"/>
      <p:bldP spid="24" grpId="1" bldLvl="0" animBg="1"/>
      <p:bldP spid="20" grpId="0" bldLvl="0" animBg="1"/>
      <p:bldP spid="20" grpId="1" bldLvl="0" animBg="1"/>
      <p:bldP spid="16" grpId="0" bldLvl="0" animBg="1"/>
      <p:bldP spid="16" grpId="1" bldLvl="0" animBg="1"/>
      <p:bldP spid="11" grpId="0" bldLvl="0" animBg="1"/>
      <p:bldP spid="11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 smtClean="0">
                <a:solidFill>
                  <a:prstClr val="black"/>
                </a:solidFill>
              </a:rPr>
              <a:t>KNN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1118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PART01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508745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几</a:t>
            </a:r>
            <a:r>
              <a:rPr lang="zh-CN" altLang="en-US" sz="3200" b="1" dirty="0" smtClean="0">
                <a:solidFill>
                  <a:prstClr val="black"/>
                </a:solidFill>
              </a:rPr>
              <a:t>个概念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grpSp>
        <p:nvGrpSpPr>
          <p:cNvPr id="44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70721" y="1114441"/>
            <a:ext cx="5141661" cy="2614187"/>
            <a:chOff x="6378975" y="2709000"/>
            <a:chExt cx="5141513" cy="2614119"/>
          </a:xfrm>
        </p:grpSpPr>
        <p:grpSp>
          <p:nvGrpSpPr>
            <p:cNvPr id="47" name="isḷîḍè"/>
            <p:cNvGrpSpPr/>
            <p:nvPr/>
          </p:nvGrpSpPr>
          <p:grpSpPr>
            <a:xfrm>
              <a:off x="6378975" y="2881881"/>
              <a:ext cx="675000" cy="675005"/>
              <a:chOff x="7209746" y="4153276"/>
              <a:chExt cx="675000" cy="675005"/>
            </a:xfrm>
          </p:grpSpPr>
          <p:sp>
            <p:nvSpPr>
              <p:cNvPr id="48" name="îṣľî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9" name="iS1íḑè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50" name="iṡļîďê"/>
            <p:cNvGrpSpPr/>
            <p:nvPr/>
          </p:nvGrpSpPr>
          <p:grpSpPr>
            <a:xfrm>
              <a:off x="7219382" y="2709000"/>
              <a:ext cx="4301106" cy="2555793"/>
              <a:chOff x="7219382" y="2709000"/>
              <a:chExt cx="3082200" cy="2555793"/>
            </a:xfrm>
          </p:grpSpPr>
          <p:sp>
            <p:nvSpPr>
              <p:cNvPr id="51" name="í$ļíďé"/>
              <p:cNvSpPr/>
              <p:nvPr/>
            </p:nvSpPr>
            <p:spPr bwMode="auto">
              <a:xfrm>
                <a:off x="7219382" y="3128235"/>
                <a:ext cx="3082200" cy="2136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/>
                  <a:t>分类决策</a:t>
                </a:r>
                <a:r>
                  <a:rPr lang="en-US" altLang="zh-CN" sz="1200" dirty="0" smtClean="0">
                    <a:sym typeface="Wingdings" panose="05000000000000000000" pitchFamily="2" charset="2"/>
                  </a:rPr>
                  <a:t></a:t>
                </a:r>
                <a:r>
                  <a:rPr lang="zh-CN" altLang="en-US" sz="1200" dirty="0" smtClean="0">
                    <a:sym typeface="Wingdings" panose="05000000000000000000" pitchFamily="2" charset="2"/>
                  </a:rPr>
                  <a:t>多数表决</a:t>
                </a:r>
                <a:endParaRPr lang="en-US" altLang="zh-CN" sz="1200" dirty="0" smtClean="0"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>
                    <a:sym typeface="Wingdings" panose="05000000000000000000" pitchFamily="2" charset="2"/>
                  </a:rPr>
                  <a:t>距离的度量</a:t>
                </a:r>
                <a:endParaRPr lang="en-US" altLang="zh-CN" sz="1200" dirty="0" smtClean="0">
                  <a:sym typeface="Wingdings" panose="05000000000000000000" pitchFamily="2" charset="2"/>
                </a:endParaRP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>
                    <a:sym typeface="Wingdings" panose="05000000000000000000" pitchFamily="2" charset="2"/>
                  </a:rPr>
                  <a:t>欧式距离</a:t>
                </a:r>
                <a:endParaRPr lang="en-US" altLang="zh-CN" sz="1200" dirty="0" smtClean="0">
                  <a:sym typeface="Wingdings" panose="05000000000000000000" pitchFamily="2" charset="2"/>
                </a:endParaRP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 err="1" smtClean="0">
                    <a:sym typeface="Wingdings" panose="05000000000000000000" pitchFamily="2" charset="2"/>
                  </a:rPr>
                  <a:t>Lp</a:t>
                </a:r>
                <a:r>
                  <a:rPr lang="zh-CN" altLang="en-US" sz="1200" dirty="0" smtClean="0">
                    <a:sym typeface="Wingdings" panose="05000000000000000000" pitchFamily="2" charset="2"/>
                  </a:rPr>
                  <a:t>距离</a:t>
                </a:r>
                <a:endParaRPr lang="en-US" altLang="zh-CN" sz="1200" dirty="0" smtClean="0">
                  <a:sym typeface="Wingdings" panose="05000000000000000000" pitchFamily="2" charset="2"/>
                </a:endParaRP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 err="1" smtClean="0">
                    <a:sym typeface="Wingdings" panose="05000000000000000000" pitchFamily="2" charset="2"/>
                  </a:rPr>
                  <a:t>Minkowski</a:t>
                </a:r>
                <a:r>
                  <a:rPr lang="zh-CN" altLang="en-US" sz="1200" dirty="0" smtClean="0">
                    <a:sym typeface="Wingdings" panose="05000000000000000000" pitchFamily="2" charset="2"/>
                  </a:rPr>
                  <a:t>距离</a:t>
                </a:r>
                <a:endParaRPr lang="en-US" altLang="zh-CN" sz="1200" dirty="0" smtClean="0"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 smtClean="0">
                    <a:sym typeface="Wingdings" panose="05000000000000000000" pitchFamily="2" charset="2"/>
                  </a:rPr>
                  <a:t>K</a:t>
                </a:r>
                <a:r>
                  <a:rPr lang="zh-CN" altLang="en-US" sz="1200" dirty="0" smtClean="0">
                    <a:sym typeface="Wingdings" panose="05000000000000000000" pitchFamily="2" charset="2"/>
                  </a:rPr>
                  <a:t>值的选择？</a:t>
                </a:r>
                <a:endParaRPr lang="en-US" altLang="zh-CN" sz="1200" dirty="0" smtClean="0"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>
                    <a:sym typeface="Wingdings" panose="05000000000000000000" pitchFamily="2" charset="2"/>
                  </a:rPr>
                  <a:t>还有输入</a:t>
                </a:r>
                <a:endParaRPr lang="en-US" altLang="zh-CN" sz="1200" dirty="0"/>
              </a:p>
            </p:txBody>
          </p:sp>
          <p:sp>
            <p:nvSpPr>
              <p:cNvPr id="52" name="íslídê"/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 smtClean="0"/>
                  <a:t>我们的操作空间在哪里</a:t>
                </a:r>
                <a:endParaRPr lang="zh-CN" altLang="en-US" b="1" dirty="0"/>
              </a:p>
            </p:txBody>
          </p:sp>
        </p:grpSp>
        <p:sp>
          <p:nvSpPr>
            <p:cNvPr id="55" name="ïṩľïḓe"/>
            <p:cNvSpPr/>
            <p:nvPr/>
          </p:nvSpPr>
          <p:spPr bwMode="auto">
            <a:xfrm>
              <a:off x="6544382" y="4985645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/>
            </a:p>
          </p:txBody>
        </p:sp>
      </p:grpSp>
      <p:grpSp>
        <p:nvGrpSpPr>
          <p:cNvPr id="24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64038" y="1114441"/>
            <a:ext cx="5141661" cy="3150081"/>
            <a:chOff x="6378975" y="2709000"/>
            <a:chExt cx="5141513" cy="3149999"/>
          </a:xfrm>
        </p:grpSpPr>
        <p:grpSp>
          <p:nvGrpSpPr>
            <p:cNvPr id="25" name="isḷîḍè"/>
            <p:cNvGrpSpPr/>
            <p:nvPr/>
          </p:nvGrpSpPr>
          <p:grpSpPr>
            <a:xfrm>
              <a:off x="6378975" y="2881881"/>
              <a:ext cx="675000" cy="675005"/>
              <a:chOff x="7209746" y="4153276"/>
              <a:chExt cx="675000" cy="675005"/>
            </a:xfrm>
          </p:grpSpPr>
          <p:sp>
            <p:nvSpPr>
              <p:cNvPr id="37" name="îṣľî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rgbClr val="0E419C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8" name="iS1íḑè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26" name="iṡļîďê"/>
            <p:cNvGrpSpPr/>
            <p:nvPr/>
          </p:nvGrpSpPr>
          <p:grpSpPr>
            <a:xfrm>
              <a:off x="7219382" y="2709000"/>
              <a:ext cx="4301106" cy="1214999"/>
              <a:chOff x="7219382" y="2709000"/>
              <a:chExt cx="3082200" cy="1214999"/>
            </a:xfrm>
          </p:grpSpPr>
          <p:sp>
            <p:nvSpPr>
              <p:cNvPr id="34" name="í$ļíďé"/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/>
                  <a:t>监督学习的分类问题</a:t>
                </a:r>
                <a:r>
                  <a:rPr lang="en-US" altLang="zh-CN" sz="1200" dirty="0" smtClean="0"/>
                  <a:t>.</a:t>
                </a:r>
                <a:endParaRPr lang="en-US" altLang="zh-CN" sz="12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/>
                  <a:t>输入：实例的特征向量</a:t>
                </a:r>
                <a:endParaRPr lang="en-US" altLang="zh-CN" sz="1200" dirty="0" smtClean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/>
                  <a:t>输出：实例的类别</a:t>
                </a:r>
                <a:endParaRPr lang="en-US" altLang="zh-CN" sz="1200" dirty="0" smtClean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/>
                  <a:t>它有在学习吗？？？</a:t>
                </a:r>
                <a:endParaRPr lang="en-US" altLang="zh-CN" sz="1200" dirty="0" smtClean="0"/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/>
                  <a:t>没有显示的学习过程</a:t>
                </a:r>
                <a:r>
                  <a:rPr lang="en-US" altLang="zh-CN" sz="1200" dirty="0" smtClean="0"/>
                  <a:t>.</a:t>
                </a:r>
                <a:endParaRPr lang="en-US" altLang="zh-CN" sz="1200" dirty="0"/>
              </a:p>
            </p:txBody>
          </p:sp>
          <p:sp>
            <p:nvSpPr>
              <p:cNvPr id="36" name="íslídê"/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 smtClean="0"/>
                  <a:t>什么是</a:t>
                </a:r>
                <a:r>
                  <a:rPr lang="en-US" altLang="zh-CN" b="1" dirty="0" smtClean="0"/>
                  <a:t>KNN</a:t>
                </a:r>
                <a:endParaRPr lang="zh-CN" altLang="en-US" b="1" dirty="0"/>
              </a:p>
            </p:txBody>
          </p:sp>
        </p:grpSp>
        <p:grpSp>
          <p:nvGrpSpPr>
            <p:cNvPr id="27" name="i$ḷíḍe"/>
            <p:cNvGrpSpPr/>
            <p:nvPr/>
          </p:nvGrpSpPr>
          <p:grpSpPr>
            <a:xfrm>
              <a:off x="6378975" y="4816881"/>
              <a:ext cx="675000" cy="675005"/>
              <a:chOff x="7209746" y="4153276"/>
              <a:chExt cx="675000" cy="675005"/>
            </a:xfrm>
          </p:grpSpPr>
          <p:sp>
            <p:nvSpPr>
              <p:cNvPr id="32" name="îṣļiḍ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3" name="ïṩľïḓe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28" name="iṣľídé"/>
            <p:cNvGrpSpPr/>
            <p:nvPr/>
          </p:nvGrpSpPr>
          <p:grpSpPr>
            <a:xfrm>
              <a:off x="7219382" y="4643999"/>
              <a:ext cx="4301106" cy="1215000"/>
              <a:chOff x="7219382" y="2708999"/>
              <a:chExt cx="3082200" cy="1215000"/>
            </a:xfrm>
          </p:grpSpPr>
          <p:sp>
            <p:nvSpPr>
              <p:cNvPr id="30" name="íśļiďè"/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en-US" altLang="zh-CN" sz="1200" dirty="0" smtClean="0"/>
                  <a:t>K</a:t>
                </a:r>
                <a:r>
                  <a:rPr lang="zh-CN" altLang="en-US" sz="1200" dirty="0" smtClean="0"/>
                  <a:t>值的选择</a:t>
                </a:r>
                <a:endParaRPr lang="en-US" altLang="zh-CN" sz="1200" dirty="0" smtClean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 smtClean="0"/>
                  <a:t>距离的度量</a:t>
                </a:r>
                <a:endParaRPr lang="en-US" altLang="zh-CN" sz="1200" dirty="0" smtClean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7965" algn="l"/>
                  </a:tabLst>
                  <a:defRPr/>
                </a:pPr>
                <a:r>
                  <a:rPr lang="zh-CN" altLang="en-US" sz="1200" dirty="0"/>
                  <a:t>分类决策</a:t>
                </a:r>
                <a:endParaRPr lang="en-US" altLang="zh-CN" sz="1200" dirty="0"/>
              </a:p>
            </p:txBody>
          </p:sp>
          <p:sp>
            <p:nvSpPr>
              <p:cNvPr id="31" name="íṧḻîḓe"/>
              <p:cNvSpPr txBox="1"/>
              <p:nvPr/>
            </p:nvSpPr>
            <p:spPr bwMode="auto">
              <a:xfrm>
                <a:off x="7219382" y="2708999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 smtClean="0"/>
                  <a:t>KNN</a:t>
                </a:r>
                <a:r>
                  <a:rPr lang="zh-CN" altLang="en-US" b="1" dirty="0" smtClean="0"/>
                  <a:t>的基本要素</a:t>
                </a:r>
                <a:endParaRPr lang="zh-CN" altLang="en-US" b="1" dirty="0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5211192" y="3670300"/>
            <a:ext cx="1136342" cy="475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6462944" y="3808520"/>
            <a:ext cx="399495" cy="168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977849" y="3688158"/>
            <a:ext cx="1136342" cy="475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KNN</a:t>
            </a:r>
            <a:endParaRPr lang="zh-CN" altLang="en-US" dirty="0"/>
          </a:p>
        </p:txBody>
      </p:sp>
      <p:sp>
        <p:nvSpPr>
          <p:cNvPr id="39" name="右箭头 38"/>
          <p:cNvSpPr/>
          <p:nvPr/>
        </p:nvSpPr>
        <p:spPr>
          <a:xfrm>
            <a:off x="8229601" y="3808520"/>
            <a:ext cx="399495" cy="168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744506" y="3688158"/>
            <a:ext cx="1136342" cy="475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7397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 smtClean="0">
                <a:solidFill>
                  <a:prstClr val="black"/>
                </a:solidFill>
              </a:rPr>
              <a:t>输入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5072" y="1443842"/>
            <a:ext cx="4465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转换</a:t>
            </a:r>
            <a:r>
              <a:rPr lang="zh-CN" altLang="en-US" dirty="0" smtClean="0"/>
              <a:t>为灰度图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空域</a:t>
            </a:r>
            <a:r>
              <a:rPr lang="zh-CN" altLang="en-US" dirty="0" smtClean="0"/>
              <a:t>滤波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</a:t>
            </a:r>
            <a:r>
              <a:rPr lang="zh-CN" altLang="en-US" dirty="0" smtClean="0"/>
              <a:t>梯度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划分</a:t>
            </a:r>
            <a:r>
              <a:rPr lang="en-US" altLang="zh-CN" dirty="0" smtClean="0"/>
              <a:t>cell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统计梯度直方图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串联得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HOG</a:t>
            </a:r>
            <a:r>
              <a:rPr lang="zh-CN" altLang="en-US" dirty="0" smtClean="0"/>
              <a:t>特征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串联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HOG</a:t>
            </a:r>
            <a:r>
              <a:rPr lang="zh-CN" altLang="en-US" dirty="0" smtClean="0"/>
              <a:t>特征得整个图像的</a:t>
            </a:r>
            <a:r>
              <a:rPr lang="en-US" altLang="zh-CN" dirty="0" smtClean="0"/>
              <a:t>HOG</a:t>
            </a:r>
            <a:r>
              <a:rPr lang="zh-CN" altLang="en-US" dirty="0" smtClean="0"/>
              <a:t>特征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50416" y="905522"/>
            <a:ext cx="4460124" cy="46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HOG</a:t>
            </a:r>
            <a:endParaRPr lang="zh-CN" altLang="en-US" dirty="0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16" y="987518"/>
            <a:ext cx="6630325" cy="38200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81709" y="5246703"/>
            <a:ext cx="549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抑制光照影响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允许动作而不至于影响结果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 smtClean="0">
                <a:solidFill>
                  <a:prstClr val="black"/>
                </a:solidFill>
              </a:rPr>
              <a:t>输入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5072" y="1443842"/>
            <a:ext cx="4465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划分</a:t>
            </a:r>
            <a:r>
              <a:rPr lang="zh-CN" altLang="en-US" dirty="0" smtClean="0"/>
              <a:t>区域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邻域比较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计算</a:t>
            </a:r>
            <a:r>
              <a:rPr lang="zh-CN" altLang="en-US" dirty="0" smtClean="0"/>
              <a:t>直方图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将每个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的直方图连接成特征向量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550416" y="905522"/>
            <a:ext cx="4460124" cy="46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LBP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80" y="1050237"/>
            <a:ext cx="668748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 smtClean="0">
                <a:solidFill>
                  <a:prstClr val="black"/>
                </a:solidFill>
              </a:rPr>
              <a:t>结果展示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881" r="12567" b="-881"/>
          <a:stretch>
            <a:fillRect/>
          </a:stretch>
        </p:blipFill>
        <p:spPr>
          <a:xfrm>
            <a:off x="1" y="-1"/>
            <a:ext cx="6484775" cy="685800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/>
          <a:srcRect l="28405"/>
          <a:stretch>
            <a:fillRect/>
          </a:stretch>
        </p:blipFill>
        <p:spPr>
          <a:xfrm>
            <a:off x="4884" y="0"/>
            <a:ext cx="7394428" cy="6858001"/>
          </a:xfrm>
          <a:custGeom>
            <a:avLst/>
            <a:gdLst>
              <a:gd name="connsiteX0" fmla="*/ 0 w 7394428"/>
              <a:gd name="connsiteY0" fmla="*/ 0 h 6858001"/>
              <a:gd name="connsiteX1" fmla="*/ 7394428 w 7394428"/>
              <a:gd name="connsiteY1" fmla="*/ 0 h 6858001"/>
              <a:gd name="connsiteX2" fmla="*/ 7394428 w 7394428"/>
              <a:gd name="connsiteY2" fmla="*/ 6858001 h 6858001"/>
              <a:gd name="connsiteX3" fmla="*/ 0 w 7394428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428" h="6858001">
                <a:moveTo>
                  <a:pt x="0" y="0"/>
                </a:moveTo>
                <a:lnTo>
                  <a:pt x="7394428" y="0"/>
                </a:lnTo>
                <a:lnTo>
                  <a:pt x="7394428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6665167" y="3489404"/>
            <a:ext cx="269016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 smtClean="0">
                <a:solidFill>
                  <a:prstClr val="black"/>
                </a:solidFill>
              </a:rPr>
              <a:t>SOFTMAX</a:t>
            </a:r>
            <a:endParaRPr lang="zh-CN" altLang="zh-CN" sz="4000" b="1" dirty="0">
              <a:solidFill>
                <a:prstClr val="black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550867" y="2846169"/>
            <a:ext cx="0" cy="1304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65167" y="2846169"/>
            <a:ext cx="209359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</a:rPr>
              <a:t>PART02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3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7672" t="278" r="313" b="1"/>
          <a:stretch>
            <a:fillRect/>
          </a:stretch>
        </p:blipFill>
        <p:spPr>
          <a:xfrm rot="5400000" flipV="1">
            <a:off x="8470951" y="3136951"/>
            <a:ext cx="31877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656000" y="683120"/>
            <a:ext cx="4536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5"/>
          <p:cNvSpPr txBox="1"/>
          <p:nvPr/>
        </p:nvSpPr>
        <p:spPr>
          <a:xfrm>
            <a:off x="5010540" y="402743"/>
            <a:ext cx="2071396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3200" b="1" dirty="0">
                <a:solidFill>
                  <a:prstClr val="black"/>
                </a:solidFill>
              </a:rPr>
              <a:t>概念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 l="54492" t="278" r="313" b="1"/>
          <a:stretch>
            <a:fillRect/>
          </a:stretch>
        </p:blipFill>
        <p:spPr>
          <a:xfrm rot="16200000" flipV="1">
            <a:off x="412697" y="-412699"/>
            <a:ext cx="3429000" cy="4254398"/>
          </a:xfrm>
          <a:custGeom>
            <a:avLst/>
            <a:gdLst>
              <a:gd name="connsiteX0" fmla="*/ 6878636 w 6878636"/>
              <a:gd name="connsiteY0" fmla="*/ 4267200 h 4267200"/>
              <a:gd name="connsiteX1" fmla="*/ 6878636 w 6878636"/>
              <a:gd name="connsiteY1" fmla="*/ 0 h 4267200"/>
              <a:gd name="connsiteX2" fmla="*/ 0 w 6878636"/>
              <a:gd name="connsiteY2" fmla="*/ 0 h 4267200"/>
              <a:gd name="connsiteX3" fmla="*/ 0 w 6878636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8636" h="4267200">
                <a:moveTo>
                  <a:pt x="6878636" y="4267200"/>
                </a:moveTo>
                <a:lnTo>
                  <a:pt x="6878636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</p:spPr>
      </p:pic>
      <p:sp>
        <p:nvSpPr>
          <p:cNvPr id="7" name="Rectangle 15"/>
          <p:cNvSpPr/>
          <p:nvPr/>
        </p:nvSpPr>
        <p:spPr>
          <a:xfrm>
            <a:off x="999965" y="1952453"/>
            <a:ext cx="649236" cy="649236"/>
          </a:xfrm>
          <a:prstGeom prst="ellips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23"/>
          <p:cNvSpPr/>
          <p:nvPr/>
        </p:nvSpPr>
        <p:spPr>
          <a:xfrm>
            <a:off x="995896" y="3464621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38"/>
          <p:cNvSpPr/>
          <p:nvPr/>
        </p:nvSpPr>
        <p:spPr>
          <a:xfrm>
            <a:off x="999965" y="5012793"/>
            <a:ext cx="649236" cy="64923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41"/>
          <p:cNvSpPr/>
          <p:nvPr/>
        </p:nvSpPr>
        <p:spPr>
          <a:xfrm>
            <a:off x="6533523" y="1952453"/>
            <a:ext cx="649236" cy="6492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5" name="Rectangle 44"/>
          <p:cNvSpPr/>
          <p:nvPr/>
        </p:nvSpPr>
        <p:spPr>
          <a:xfrm>
            <a:off x="6529455" y="3464621"/>
            <a:ext cx="649236" cy="6492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59" name="Group 58"/>
          <p:cNvGrpSpPr/>
          <p:nvPr/>
        </p:nvGrpSpPr>
        <p:grpSpPr>
          <a:xfrm>
            <a:off x="1173086" y="2158147"/>
            <a:ext cx="302992" cy="237848"/>
            <a:chOff x="5348288" y="5818188"/>
            <a:chExt cx="1587500" cy="1246187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169018" y="3670315"/>
            <a:ext cx="302992" cy="237848"/>
            <a:chOff x="8366125" y="5818188"/>
            <a:chExt cx="1587500" cy="1246187"/>
          </a:xfrm>
        </p:grpSpPr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8366125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5" name="Freeform 14"/>
            <p:cNvSpPr>
              <a:spLocks noEditPoints="1"/>
            </p:cNvSpPr>
            <p:nvPr/>
          </p:nvSpPr>
          <p:spPr bwMode="auto">
            <a:xfrm>
              <a:off x="8366125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299 w 507"/>
                <a:gd name="T15" fmla="*/ 54 h 304"/>
                <a:gd name="T16" fmla="*/ 432 w 507"/>
                <a:gd name="T17" fmla="*/ 54 h 304"/>
                <a:gd name="T18" fmla="*/ 432 w 507"/>
                <a:gd name="T19" fmla="*/ 184 h 304"/>
                <a:gd name="T20" fmla="*/ 299 w 507"/>
                <a:gd name="T21" fmla="*/ 184 h 304"/>
                <a:gd name="T22" fmla="*/ 299 w 507"/>
                <a:gd name="T23" fmla="*/ 54 h 304"/>
                <a:gd name="T24" fmla="*/ 75 w 507"/>
                <a:gd name="T25" fmla="*/ 54 h 304"/>
                <a:gd name="T26" fmla="*/ 259 w 507"/>
                <a:gd name="T27" fmla="*/ 54 h 304"/>
                <a:gd name="T28" fmla="*/ 259 w 507"/>
                <a:gd name="T29" fmla="*/ 75 h 304"/>
                <a:gd name="T30" fmla="*/ 75 w 507"/>
                <a:gd name="T31" fmla="*/ 75 h 304"/>
                <a:gd name="T32" fmla="*/ 75 w 507"/>
                <a:gd name="T33" fmla="*/ 54 h 304"/>
                <a:gd name="T34" fmla="*/ 75 w 507"/>
                <a:gd name="T35" fmla="*/ 109 h 304"/>
                <a:gd name="T36" fmla="*/ 259 w 507"/>
                <a:gd name="T37" fmla="*/ 109 h 304"/>
                <a:gd name="T38" fmla="*/ 259 w 507"/>
                <a:gd name="T39" fmla="*/ 130 h 304"/>
                <a:gd name="T40" fmla="*/ 75 w 507"/>
                <a:gd name="T41" fmla="*/ 130 h 304"/>
                <a:gd name="T42" fmla="*/ 75 w 507"/>
                <a:gd name="T43" fmla="*/ 109 h 304"/>
                <a:gd name="T44" fmla="*/ 75 w 507"/>
                <a:gd name="T45" fmla="*/ 163 h 304"/>
                <a:gd name="T46" fmla="*/ 259 w 507"/>
                <a:gd name="T47" fmla="*/ 163 h 304"/>
                <a:gd name="T48" fmla="*/ 259 w 507"/>
                <a:gd name="T49" fmla="*/ 184 h 304"/>
                <a:gd name="T50" fmla="*/ 75 w 507"/>
                <a:gd name="T51" fmla="*/ 184 h 304"/>
                <a:gd name="T52" fmla="*/ 75 w 507"/>
                <a:gd name="T53" fmla="*/ 163 h 304"/>
                <a:gd name="T54" fmla="*/ 75 w 507"/>
                <a:gd name="T55" fmla="*/ 217 h 304"/>
                <a:gd name="T56" fmla="*/ 432 w 507"/>
                <a:gd name="T57" fmla="*/ 217 h 304"/>
                <a:gd name="T58" fmla="*/ 432 w 507"/>
                <a:gd name="T59" fmla="*/ 238 h 304"/>
                <a:gd name="T60" fmla="*/ 75 w 507"/>
                <a:gd name="T61" fmla="*/ 238 h 304"/>
                <a:gd name="T62" fmla="*/ 75 w 507"/>
                <a:gd name="T63" fmla="*/ 21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299" y="54"/>
                  </a:moveTo>
                  <a:cubicBezTo>
                    <a:pt x="432" y="54"/>
                    <a:pt x="432" y="54"/>
                    <a:pt x="432" y="54"/>
                  </a:cubicBezTo>
                  <a:cubicBezTo>
                    <a:pt x="432" y="184"/>
                    <a:pt x="432" y="184"/>
                    <a:pt x="432" y="184"/>
                  </a:cubicBezTo>
                  <a:cubicBezTo>
                    <a:pt x="299" y="184"/>
                    <a:pt x="299" y="184"/>
                    <a:pt x="299" y="184"/>
                  </a:cubicBezTo>
                  <a:lnTo>
                    <a:pt x="299" y="54"/>
                  </a:lnTo>
                  <a:close/>
                  <a:moveTo>
                    <a:pt x="75" y="54"/>
                  </a:moveTo>
                  <a:cubicBezTo>
                    <a:pt x="259" y="54"/>
                    <a:pt x="259" y="54"/>
                    <a:pt x="259" y="54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75" y="75"/>
                    <a:pt x="75" y="75"/>
                    <a:pt x="75" y="75"/>
                  </a:cubicBezTo>
                  <a:lnTo>
                    <a:pt x="75" y="54"/>
                  </a:lnTo>
                  <a:close/>
                  <a:moveTo>
                    <a:pt x="75" y="109"/>
                  </a:moveTo>
                  <a:cubicBezTo>
                    <a:pt x="259" y="109"/>
                    <a:pt x="259" y="109"/>
                    <a:pt x="259" y="109"/>
                  </a:cubicBezTo>
                  <a:cubicBezTo>
                    <a:pt x="259" y="130"/>
                    <a:pt x="259" y="130"/>
                    <a:pt x="259" y="130"/>
                  </a:cubicBezTo>
                  <a:cubicBezTo>
                    <a:pt x="75" y="130"/>
                    <a:pt x="75" y="130"/>
                    <a:pt x="75" y="130"/>
                  </a:cubicBezTo>
                  <a:lnTo>
                    <a:pt x="75" y="109"/>
                  </a:lnTo>
                  <a:close/>
                  <a:moveTo>
                    <a:pt x="75" y="163"/>
                  </a:moveTo>
                  <a:cubicBezTo>
                    <a:pt x="259" y="163"/>
                    <a:pt x="259" y="163"/>
                    <a:pt x="259" y="163"/>
                  </a:cubicBezTo>
                  <a:cubicBezTo>
                    <a:pt x="259" y="184"/>
                    <a:pt x="259" y="184"/>
                    <a:pt x="259" y="184"/>
                  </a:cubicBezTo>
                  <a:cubicBezTo>
                    <a:pt x="75" y="184"/>
                    <a:pt x="75" y="184"/>
                    <a:pt x="75" y="184"/>
                  </a:cubicBezTo>
                  <a:lnTo>
                    <a:pt x="75" y="163"/>
                  </a:lnTo>
                  <a:close/>
                  <a:moveTo>
                    <a:pt x="75" y="217"/>
                  </a:moveTo>
                  <a:cubicBezTo>
                    <a:pt x="432" y="217"/>
                    <a:pt x="432" y="217"/>
                    <a:pt x="432" y="217"/>
                  </a:cubicBezTo>
                  <a:cubicBezTo>
                    <a:pt x="432" y="238"/>
                    <a:pt x="432" y="238"/>
                    <a:pt x="432" y="238"/>
                  </a:cubicBezTo>
                  <a:cubicBezTo>
                    <a:pt x="75" y="238"/>
                    <a:pt x="75" y="238"/>
                    <a:pt x="75" y="238"/>
                  </a:cubicBezTo>
                  <a:lnTo>
                    <a:pt x="75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73086" y="5218487"/>
            <a:ext cx="302992" cy="237848"/>
            <a:chOff x="11385550" y="5818188"/>
            <a:chExt cx="1587500" cy="1246187"/>
          </a:xfrm>
        </p:grpSpPr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11385550" y="5818188"/>
              <a:ext cx="1587500" cy="263525"/>
            </a:xfrm>
            <a:custGeom>
              <a:avLst/>
              <a:gdLst>
                <a:gd name="T0" fmla="*/ 470 w 507"/>
                <a:gd name="T1" fmla="*/ 0 h 84"/>
                <a:gd name="T2" fmla="*/ 36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0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1 w 507"/>
                <a:gd name="T21" fmla="*/ 46 h 84"/>
                <a:gd name="T22" fmla="*/ 49 w 507"/>
                <a:gd name="T23" fmla="*/ 59 h 84"/>
                <a:gd name="T24" fmla="*/ 99 w 507"/>
                <a:gd name="T25" fmla="*/ 59 h 84"/>
                <a:gd name="T26" fmla="*/ 87 w 507"/>
                <a:gd name="T27" fmla="*/ 46 h 84"/>
                <a:gd name="T28" fmla="*/ 99 w 507"/>
                <a:gd name="T29" fmla="*/ 33 h 84"/>
                <a:gd name="T30" fmla="*/ 112 w 507"/>
                <a:gd name="T31" fmla="*/ 46 h 84"/>
                <a:gd name="T32" fmla="*/ 99 w 507"/>
                <a:gd name="T33" fmla="*/ 59 h 84"/>
                <a:gd name="T34" fmla="*/ 150 w 507"/>
                <a:gd name="T35" fmla="*/ 59 h 84"/>
                <a:gd name="T36" fmla="*/ 137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0" y="0"/>
                    <a:pt x="470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1" y="39"/>
                    <a:pt x="61" y="46"/>
                  </a:cubicBezTo>
                  <a:cubicBezTo>
                    <a:pt x="61" y="53"/>
                    <a:pt x="56" y="59"/>
                    <a:pt x="49" y="59"/>
                  </a:cubicBezTo>
                  <a:close/>
                  <a:moveTo>
                    <a:pt x="99" y="59"/>
                  </a:moveTo>
                  <a:cubicBezTo>
                    <a:pt x="92" y="59"/>
                    <a:pt x="87" y="53"/>
                    <a:pt x="87" y="46"/>
                  </a:cubicBezTo>
                  <a:cubicBezTo>
                    <a:pt x="87" y="39"/>
                    <a:pt x="92" y="33"/>
                    <a:pt x="99" y="33"/>
                  </a:cubicBezTo>
                  <a:cubicBezTo>
                    <a:pt x="106" y="33"/>
                    <a:pt x="112" y="39"/>
                    <a:pt x="112" y="46"/>
                  </a:cubicBezTo>
                  <a:cubicBezTo>
                    <a:pt x="112" y="53"/>
                    <a:pt x="106" y="59"/>
                    <a:pt x="99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7" y="53"/>
                    <a:pt x="137" y="46"/>
                  </a:cubicBezTo>
                  <a:cubicBezTo>
                    <a:pt x="137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113855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6 w 507"/>
                <a:gd name="T3" fmla="*/ 304 h 304"/>
                <a:gd name="T4" fmla="*/ 470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61 w 507"/>
                <a:gd name="T15" fmla="*/ 136 h 304"/>
                <a:gd name="T16" fmla="*/ 166 w 507"/>
                <a:gd name="T17" fmla="*/ 131 h 304"/>
                <a:gd name="T18" fmla="*/ 169 w 507"/>
                <a:gd name="T19" fmla="*/ 131 h 304"/>
                <a:gd name="T20" fmla="*/ 179 w 507"/>
                <a:gd name="T21" fmla="*/ 108 h 304"/>
                <a:gd name="T22" fmla="*/ 177 w 507"/>
                <a:gd name="T23" fmla="*/ 106 h 304"/>
                <a:gd name="T24" fmla="*/ 177 w 507"/>
                <a:gd name="T25" fmla="*/ 98 h 304"/>
                <a:gd name="T26" fmla="*/ 200 w 507"/>
                <a:gd name="T27" fmla="*/ 75 h 304"/>
                <a:gd name="T28" fmla="*/ 207 w 507"/>
                <a:gd name="T29" fmla="*/ 75 h 304"/>
                <a:gd name="T30" fmla="*/ 209 w 507"/>
                <a:gd name="T31" fmla="*/ 77 h 304"/>
                <a:gd name="T32" fmla="*/ 232 w 507"/>
                <a:gd name="T33" fmla="*/ 68 h 304"/>
                <a:gd name="T34" fmla="*/ 232 w 507"/>
                <a:gd name="T35" fmla="*/ 65 h 304"/>
                <a:gd name="T36" fmla="*/ 237 w 507"/>
                <a:gd name="T37" fmla="*/ 60 h 304"/>
                <a:gd name="T38" fmla="*/ 269 w 507"/>
                <a:gd name="T39" fmla="*/ 60 h 304"/>
                <a:gd name="T40" fmla="*/ 275 w 507"/>
                <a:gd name="T41" fmla="*/ 65 h 304"/>
                <a:gd name="T42" fmla="*/ 275 w 507"/>
                <a:gd name="T43" fmla="*/ 68 h 304"/>
                <a:gd name="T44" fmla="*/ 297 w 507"/>
                <a:gd name="T45" fmla="*/ 77 h 304"/>
                <a:gd name="T46" fmla="*/ 299 w 507"/>
                <a:gd name="T47" fmla="*/ 75 h 304"/>
                <a:gd name="T48" fmla="*/ 307 w 507"/>
                <a:gd name="T49" fmla="*/ 75 h 304"/>
                <a:gd name="T50" fmla="*/ 330 w 507"/>
                <a:gd name="T51" fmla="*/ 98 h 304"/>
                <a:gd name="T52" fmla="*/ 330 w 507"/>
                <a:gd name="T53" fmla="*/ 106 h 304"/>
                <a:gd name="T54" fmla="*/ 328 w 507"/>
                <a:gd name="T55" fmla="*/ 108 h 304"/>
                <a:gd name="T56" fmla="*/ 337 w 507"/>
                <a:gd name="T57" fmla="*/ 131 h 304"/>
                <a:gd name="T58" fmla="*/ 340 w 507"/>
                <a:gd name="T59" fmla="*/ 131 h 304"/>
                <a:gd name="T60" fmla="*/ 345 w 507"/>
                <a:gd name="T61" fmla="*/ 136 h 304"/>
                <a:gd name="T62" fmla="*/ 345 w 507"/>
                <a:gd name="T63" fmla="*/ 168 h 304"/>
                <a:gd name="T64" fmla="*/ 340 w 507"/>
                <a:gd name="T65" fmla="*/ 173 h 304"/>
                <a:gd name="T66" fmla="*/ 337 w 507"/>
                <a:gd name="T67" fmla="*/ 173 h 304"/>
                <a:gd name="T68" fmla="*/ 328 w 507"/>
                <a:gd name="T69" fmla="*/ 196 h 304"/>
                <a:gd name="T70" fmla="*/ 330 w 507"/>
                <a:gd name="T71" fmla="*/ 198 h 304"/>
                <a:gd name="T72" fmla="*/ 330 w 507"/>
                <a:gd name="T73" fmla="*/ 206 h 304"/>
                <a:gd name="T74" fmla="*/ 307 w 507"/>
                <a:gd name="T75" fmla="*/ 229 h 304"/>
                <a:gd name="T76" fmla="*/ 299 w 507"/>
                <a:gd name="T77" fmla="*/ 229 h 304"/>
                <a:gd name="T78" fmla="*/ 297 w 507"/>
                <a:gd name="T79" fmla="*/ 226 h 304"/>
                <a:gd name="T80" fmla="*/ 275 w 507"/>
                <a:gd name="T81" fmla="*/ 236 h 304"/>
                <a:gd name="T82" fmla="*/ 275 w 507"/>
                <a:gd name="T83" fmla="*/ 239 h 304"/>
                <a:gd name="T84" fmla="*/ 269 w 507"/>
                <a:gd name="T85" fmla="*/ 244 h 304"/>
                <a:gd name="T86" fmla="*/ 237 w 507"/>
                <a:gd name="T87" fmla="*/ 244 h 304"/>
                <a:gd name="T88" fmla="*/ 232 w 507"/>
                <a:gd name="T89" fmla="*/ 239 h 304"/>
                <a:gd name="T90" fmla="*/ 232 w 507"/>
                <a:gd name="T91" fmla="*/ 236 h 304"/>
                <a:gd name="T92" fmla="*/ 209 w 507"/>
                <a:gd name="T93" fmla="*/ 226 h 304"/>
                <a:gd name="T94" fmla="*/ 207 w 507"/>
                <a:gd name="T95" fmla="*/ 229 h 304"/>
                <a:gd name="T96" fmla="*/ 200 w 507"/>
                <a:gd name="T97" fmla="*/ 229 h 304"/>
                <a:gd name="T98" fmla="*/ 177 w 507"/>
                <a:gd name="T99" fmla="*/ 206 h 304"/>
                <a:gd name="T100" fmla="*/ 177 w 507"/>
                <a:gd name="T101" fmla="*/ 198 h 304"/>
                <a:gd name="T102" fmla="*/ 179 w 507"/>
                <a:gd name="T103" fmla="*/ 196 h 304"/>
                <a:gd name="T104" fmla="*/ 169 w 507"/>
                <a:gd name="T105" fmla="*/ 173 h 304"/>
                <a:gd name="T106" fmla="*/ 166 w 507"/>
                <a:gd name="T107" fmla="*/ 173 h 304"/>
                <a:gd name="T108" fmla="*/ 161 w 507"/>
                <a:gd name="T109" fmla="*/ 168 h 304"/>
                <a:gd name="T110" fmla="*/ 161 w 507"/>
                <a:gd name="T111" fmla="*/ 13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6" y="304"/>
                    <a:pt x="36" y="304"/>
                  </a:cubicBezTo>
                  <a:cubicBezTo>
                    <a:pt x="470" y="304"/>
                    <a:pt x="470" y="304"/>
                    <a:pt x="470" y="304"/>
                  </a:cubicBezTo>
                  <a:cubicBezTo>
                    <a:pt x="490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61" y="136"/>
                  </a:moveTo>
                  <a:cubicBezTo>
                    <a:pt x="161" y="133"/>
                    <a:pt x="163" y="131"/>
                    <a:pt x="166" y="131"/>
                  </a:cubicBezTo>
                  <a:cubicBezTo>
                    <a:pt x="169" y="131"/>
                    <a:pt x="169" y="131"/>
                    <a:pt x="169" y="131"/>
                  </a:cubicBezTo>
                  <a:cubicBezTo>
                    <a:pt x="171" y="122"/>
                    <a:pt x="175" y="115"/>
                    <a:pt x="179" y="10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5" y="104"/>
                    <a:pt x="175" y="100"/>
                    <a:pt x="177" y="98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2" y="73"/>
                    <a:pt x="205" y="73"/>
                    <a:pt x="207" y="75"/>
                  </a:cubicBezTo>
                  <a:cubicBezTo>
                    <a:pt x="209" y="77"/>
                    <a:pt x="209" y="77"/>
                    <a:pt x="209" y="77"/>
                  </a:cubicBezTo>
                  <a:cubicBezTo>
                    <a:pt x="216" y="73"/>
                    <a:pt x="224" y="70"/>
                    <a:pt x="232" y="68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2" y="62"/>
                    <a:pt x="234" y="60"/>
                    <a:pt x="237" y="60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72" y="60"/>
                    <a:pt x="275" y="62"/>
                    <a:pt x="275" y="65"/>
                  </a:cubicBezTo>
                  <a:cubicBezTo>
                    <a:pt x="275" y="68"/>
                    <a:pt x="275" y="68"/>
                    <a:pt x="275" y="68"/>
                  </a:cubicBezTo>
                  <a:cubicBezTo>
                    <a:pt x="283" y="70"/>
                    <a:pt x="290" y="73"/>
                    <a:pt x="297" y="77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301" y="73"/>
                    <a:pt x="305" y="73"/>
                    <a:pt x="307" y="75"/>
                  </a:cubicBezTo>
                  <a:cubicBezTo>
                    <a:pt x="330" y="98"/>
                    <a:pt x="330" y="98"/>
                    <a:pt x="330" y="98"/>
                  </a:cubicBezTo>
                  <a:cubicBezTo>
                    <a:pt x="332" y="100"/>
                    <a:pt x="332" y="104"/>
                    <a:pt x="330" y="106"/>
                  </a:cubicBezTo>
                  <a:cubicBezTo>
                    <a:pt x="328" y="108"/>
                    <a:pt x="328" y="108"/>
                    <a:pt x="328" y="108"/>
                  </a:cubicBezTo>
                  <a:cubicBezTo>
                    <a:pt x="332" y="115"/>
                    <a:pt x="335" y="122"/>
                    <a:pt x="337" y="131"/>
                  </a:cubicBezTo>
                  <a:cubicBezTo>
                    <a:pt x="340" y="131"/>
                    <a:pt x="340" y="131"/>
                    <a:pt x="340" y="131"/>
                  </a:cubicBezTo>
                  <a:cubicBezTo>
                    <a:pt x="343" y="131"/>
                    <a:pt x="345" y="133"/>
                    <a:pt x="345" y="136"/>
                  </a:cubicBezTo>
                  <a:cubicBezTo>
                    <a:pt x="345" y="168"/>
                    <a:pt x="345" y="168"/>
                    <a:pt x="345" y="168"/>
                  </a:cubicBezTo>
                  <a:cubicBezTo>
                    <a:pt x="345" y="171"/>
                    <a:pt x="343" y="173"/>
                    <a:pt x="340" y="173"/>
                  </a:cubicBezTo>
                  <a:cubicBezTo>
                    <a:pt x="337" y="173"/>
                    <a:pt x="337" y="173"/>
                    <a:pt x="337" y="173"/>
                  </a:cubicBezTo>
                  <a:cubicBezTo>
                    <a:pt x="335" y="182"/>
                    <a:pt x="332" y="189"/>
                    <a:pt x="328" y="196"/>
                  </a:cubicBezTo>
                  <a:cubicBezTo>
                    <a:pt x="330" y="198"/>
                    <a:pt x="330" y="198"/>
                    <a:pt x="330" y="198"/>
                  </a:cubicBezTo>
                  <a:cubicBezTo>
                    <a:pt x="332" y="200"/>
                    <a:pt x="332" y="204"/>
                    <a:pt x="330" y="206"/>
                  </a:cubicBezTo>
                  <a:cubicBezTo>
                    <a:pt x="307" y="229"/>
                    <a:pt x="307" y="229"/>
                    <a:pt x="307" y="229"/>
                  </a:cubicBezTo>
                  <a:cubicBezTo>
                    <a:pt x="305" y="231"/>
                    <a:pt x="301" y="231"/>
                    <a:pt x="299" y="229"/>
                  </a:cubicBezTo>
                  <a:cubicBezTo>
                    <a:pt x="297" y="226"/>
                    <a:pt x="297" y="226"/>
                    <a:pt x="297" y="226"/>
                  </a:cubicBezTo>
                  <a:cubicBezTo>
                    <a:pt x="290" y="231"/>
                    <a:pt x="283" y="234"/>
                    <a:pt x="275" y="236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5" y="242"/>
                    <a:pt x="272" y="244"/>
                    <a:pt x="269" y="244"/>
                  </a:cubicBezTo>
                  <a:cubicBezTo>
                    <a:pt x="237" y="244"/>
                    <a:pt x="237" y="244"/>
                    <a:pt x="237" y="244"/>
                  </a:cubicBezTo>
                  <a:cubicBezTo>
                    <a:pt x="234" y="244"/>
                    <a:pt x="232" y="242"/>
                    <a:pt x="232" y="239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24" y="234"/>
                    <a:pt x="216" y="231"/>
                    <a:pt x="209" y="226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5" y="231"/>
                    <a:pt x="202" y="231"/>
                    <a:pt x="200" y="229"/>
                  </a:cubicBezTo>
                  <a:cubicBezTo>
                    <a:pt x="177" y="206"/>
                    <a:pt x="177" y="206"/>
                    <a:pt x="177" y="206"/>
                  </a:cubicBezTo>
                  <a:cubicBezTo>
                    <a:pt x="175" y="204"/>
                    <a:pt x="175" y="200"/>
                    <a:pt x="177" y="198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5" y="189"/>
                    <a:pt x="171" y="182"/>
                    <a:pt x="169" y="173"/>
                  </a:cubicBezTo>
                  <a:cubicBezTo>
                    <a:pt x="166" y="173"/>
                    <a:pt x="166" y="173"/>
                    <a:pt x="166" y="173"/>
                  </a:cubicBezTo>
                  <a:cubicBezTo>
                    <a:pt x="163" y="173"/>
                    <a:pt x="161" y="171"/>
                    <a:pt x="161" y="168"/>
                  </a:cubicBezTo>
                  <a:lnTo>
                    <a:pt x="161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12049125" y="6453188"/>
              <a:ext cx="261937" cy="260350"/>
            </a:xfrm>
            <a:custGeom>
              <a:avLst/>
              <a:gdLst>
                <a:gd name="T0" fmla="*/ 42 w 84"/>
                <a:gd name="T1" fmla="*/ 83 h 83"/>
                <a:gd name="T2" fmla="*/ 84 w 84"/>
                <a:gd name="T3" fmla="*/ 42 h 83"/>
                <a:gd name="T4" fmla="*/ 42 w 84"/>
                <a:gd name="T5" fmla="*/ 0 h 83"/>
                <a:gd name="T6" fmla="*/ 0 w 84"/>
                <a:gd name="T7" fmla="*/ 42 h 83"/>
                <a:gd name="T8" fmla="*/ 42 w 84"/>
                <a:gd name="T9" fmla="*/ 83 h 83"/>
                <a:gd name="T10" fmla="*/ 42 w 84"/>
                <a:gd name="T11" fmla="*/ 31 h 83"/>
                <a:gd name="T12" fmla="*/ 53 w 84"/>
                <a:gd name="T13" fmla="*/ 42 h 83"/>
                <a:gd name="T14" fmla="*/ 42 w 84"/>
                <a:gd name="T15" fmla="*/ 53 h 83"/>
                <a:gd name="T16" fmla="*/ 31 w 84"/>
                <a:gd name="T17" fmla="*/ 42 h 83"/>
                <a:gd name="T18" fmla="*/ 42 w 84"/>
                <a:gd name="T19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42" y="83"/>
                  </a:move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lose/>
                  <a:moveTo>
                    <a:pt x="42" y="31"/>
                  </a:moveTo>
                  <a:cubicBezTo>
                    <a:pt x="48" y="31"/>
                    <a:pt x="53" y="36"/>
                    <a:pt x="53" y="42"/>
                  </a:cubicBezTo>
                  <a:cubicBezTo>
                    <a:pt x="53" y="48"/>
                    <a:pt x="48" y="53"/>
                    <a:pt x="42" y="53"/>
                  </a:cubicBezTo>
                  <a:cubicBezTo>
                    <a:pt x="36" y="53"/>
                    <a:pt x="31" y="48"/>
                    <a:pt x="31" y="42"/>
                  </a:cubicBezTo>
                  <a:cubicBezTo>
                    <a:pt x="31" y="36"/>
                    <a:pt x="36" y="31"/>
                    <a:pt x="4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706645" y="2158147"/>
            <a:ext cx="302992" cy="237848"/>
            <a:chOff x="14400213" y="5818188"/>
            <a:chExt cx="1587500" cy="1246187"/>
          </a:xfrm>
        </p:grpSpPr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14400213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7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7" y="53"/>
                    <a:pt x="37" y="46"/>
                  </a:cubicBezTo>
                  <a:cubicBezTo>
                    <a:pt x="37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2" name="Freeform 19"/>
            <p:cNvSpPr>
              <a:spLocks noEditPoints="1"/>
            </p:cNvSpPr>
            <p:nvPr/>
          </p:nvSpPr>
          <p:spPr bwMode="auto">
            <a:xfrm>
              <a:off x="14400213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315 w 507"/>
                <a:gd name="T15" fmla="*/ 163 h 304"/>
                <a:gd name="T16" fmla="*/ 374 w 507"/>
                <a:gd name="T17" fmla="*/ 163 h 304"/>
                <a:gd name="T18" fmla="*/ 374 w 507"/>
                <a:gd name="T19" fmla="*/ 257 h 304"/>
                <a:gd name="T20" fmla="*/ 315 w 507"/>
                <a:gd name="T21" fmla="*/ 257 h 304"/>
                <a:gd name="T22" fmla="*/ 315 w 507"/>
                <a:gd name="T23" fmla="*/ 163 h 304"/>
                <a:gd name="T24" fmla="*/ 224 w 507"/>
                <a:gd name="T25" fmla="*/ 122 h 304"/>
                <a:gd name="T26" fmla="*/ 283 w 507"/>
                <a:gd name="T27" fmla="*/ 122 h 304"/>
                <a:gd name="T28" fmla="*/ 283 w 507"/>
                <a:gd name="T29" fmla="*/ 257 h 304"/>
                <a:gd name="T30" fmla="*/ 224 w 507"/>
                <a:gd name="T31" fmla="*/ 257 h 304"/>
                <a:gd name="T32" fmla="*/ 224 w 507"/>
                <a:gd name="T33" fmla="*/ 122 h 304"/>
                <a:gd name="T34" fmla="*/ 133 w 507"/>
                <a:gd name="T35" fmla="*/ 62 h 304"/>
                <a:gd name="T36" fmla="*/ 192 w 507"/>
                <a:gd name="T37" fmla="*/ 62 h 304"/>
                <a:gd name="T38" fmla="*/ 192 w 507"/>
                <a:gd name="T39" fmla="*/ 257 h 304"/>
                <a:gd name="T40" fmla="*/ 133 w 507"/>
                <a:gd name="T41" fmla="*/ 257 h 304"/>
                <a:gd name="T42" fmla="*/ 133 w 507"/>
                <a:gd name="T43" fmla="*/ 6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315" y="163"/>
                  </a:moveTo>
                  <a:cubicBezTo>
                    <a:pt x="374" y="163"/>
                    <a:pt x="374" y="163"/>
                    <a:pt x="374" y="163"/>
                  </a:cubicBezTo>
                  <a:cubicBezTo>
                    <a:pt x="374" y="257"/>
                    <a:pt x="374" y="257"/>
                    <a:pt x="374" y="257"/>
                  </a:cubicBezTo>
                  <a:cubicBezTo>
                    <a:pt x="315" y="257"/>
                    <a:pt x="315" y="257"/>
                    <a:pt x="315" y="257"/>
                  </a:cubicBezTo>
                  <a:lnTo>
                    <a:pt x="315" y="163"/>
                  </a:lnTo>
                  <a:close/>
                  <a:moveTo>
                    <a:pt x="224" y="122"/>
                  </a:moveTo>
                  <a:cubicBezTo>
                    <a:pt x="283" y="122"/>
                    <a:pt x="283" y="122"/>
                    <a:pt x="283" y="122"/>
                  </a:cubicBezTo>
                  <a:cubicBezTo>
                    <a:pt x="283" y="257"/>
                    <a:pt x="283" y="257"/>
                    <a:pt x="283" y="257"/>
                  </a:cubicBezTo>
                  <a:cubicBezTo>
                    <a:pt x="224" y="257"/>
                    <a:pt x="224" y="257"/>
                    <a:pt x="224" y="257"/>
                  </a:cubicBezTo>
                  <a:lnTo>
                    <a:pt x="224" y="122"/>
                  </a:lnTo>
                  <a:close/>
                  <a:moveTo>
                    <a:pt x="133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192" y="257"/>
                    <a:pt x="192" y="257"/>
                    <a:pt x="192" y="257"/>
                  </a:cubicBezTo>
                  <a:cubicBezTo>
                    <a:pt x="133" y="257"/>
                    <a:pt x="133" y="257"/>
                    <a:pt x="133" y="257"/>
                  </a:cubicBezTo>
                  <a:lnTo>
                    <a:pt x="13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02576" y="3670315"/>
            <a:ext cx="302992" cy="237848"/>
            <a:chOff x="17418050" y="5818188"/>
            <a:chExt cx="1587500" cy="1246187"/>
          </a:xfrm>
        </p:grpSpPr>
        <p:sp>
          <p:nvSpPr>
            <p:cNvPr id="74" name="Freeform 20"/>
            <p:cNvSpPr>
              <a:spLocks noEditPoints="1"/>
            </p:cNvSpPr>
            <p:nvPr/>
          </p:nvSpPr>
          <p:spPr bwMode="auto">
            <a:xfrm>
              <a:off x="17418050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2 w 507"/>
                <a:gd name="T31" fmla="*/ 46 h 84"/>
                <a:gd name="T32" fmla="*/ 100 w 507"/>
                <a:gd name="T33" fmla="*/ 59 h 84"/>
                <a:gd name="T34" fmla="*/ 150 w 507"/>
                <a:gd name="T35" fmla="*/ 59 h 84"/>
                <a:gd name="T36" fmla="*/ 138 w 507"/>
                <a:gd name="T37" fmla="*/ 46 h 84"/>
                <a:gd name="T38" fmla="*/ 150 w 507"/>
                <a:gd name="T39" fmla="*/ 33 h 84"/>
                <a:gd name="T40" fmla="*/ 163 w 507"/>
                <a:gd name="T41" fmla="*/ 46 h 84"/>
                <a:gd name="T42" fmla="*/ 150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2" y="39"/>
                    <a:pt x="112" y="46"/>
                  </a:cubicBezTo>
                  <a:cubicBezTo>
                    <a:pt x="112" y="53"/>
                    <a:pt x="107" y="59"/>
                    <a:pt x="100" y="59"/>
                  </a:cubicBezTo>
                  <a:close/>
                  <a:moveTo>
                    <a:pt x="150" y="59"/>
                  </a:moveTo>
                  <a:cubicBezTo>
                    <a:pt x="143" y="59"/>
                    <a:pt x="138" y="53"/>
                    <a:pt x="138" y="46"/>
                  </a:cubicBezTo>
                  <a:cubicBezTo>
                    <a:pt x="138" y="39"/>
                    <a:pt x="143" y="33"/>
                    <a:pt x="150" y="33"/>
                  </a:cubicBezTo>
                  <a:cubicBezTo>
                    <a:pt x="157" y="33"/>
                    <a:pt x="163" y="39"/>
                    <a:pt x="163" y="46"/>
                  </a:cubicBezTo>
                  <a:cubicBezTo>
                    <a:pt x="163" y="53"/>
                    <a:pt x="157" y="59"/>
                    <a:pt x="15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18113375" y="6623050"/>
              <a:ext cx="198437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18383250" y="6384925"/>
              <a:ext cx="160337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17418050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55 w 507"/>
                <a:gd name="T15" fmla="*/ 52 h 304"/>
                <a:gd name="T16" fmla="*/ 199 w 507"/>
                <a:gd name="T17" fmla="*/ 96 h 304"/>
                <a:gd name="T18" fmla="*/ 193 w 507"/>
                <a:gd name="T19" fmla="*/ 119 h 304"/>
                <a:gd name="T20" fmla="*/ 224 w 507"/>
                <a:gd name="T21" fmla="*/ 151 h 304"/>
                <a:gd name="T22" fmla="*/ 253 w 507"/>
                <a:gd name="T23" fmla="*/ 142 h 304"/>
                <a:gd name="T24" fmla="*/ 283 w 507"/>
                <a:gd name="T25" fmla="*/ 151 h 304"/>
                <a:gd name="T26" fmla="*/ 295 w 507"/>
                <a:gd name="T27" fmla="*/ 139 h 304"/>
                <a:gd name="T28" fmla="*/ 287 w 507"/>
                <a:gd name="T29" fmla="*/ 112 h 304"/>
                <a:gd name="T30" fmla="*/ 333 w 507"/>
                <a:gd name="T31" fmla="*/ 66 h 304"/>
                <a:gd name="T32" fmla="*/ 379 w 507"/>
                <a:gd name="T33" fmla="*/ 112 h 304"/>
                <a:gd name="T34" fmla="*/ 333 w 507"/>
                <a:gd name="T35" fmla="*/ 158 h 304"/>
                <a:gd name="T36" fmla="*/ 311 w 507"/>
                <a:gd name="T37" fmla="*/ 153 h 304"/>
                <a:gd name="T38" fmla="*/ 297 w 507"/>
                <a:gd name="T39" fmla="*/ 166 h 304"/>
                <a:gd name="T40" fmla="*/ 306 w 507"/>
                <a:gd name="T41" fmla="*/ 195 h 304"/>
                <a:gd name="T42" fmla="*/ 253 w 507"/>
                <a:gd name="T43" fmla="*/ 247 h 304"/>
                <a:gd name="T44" fmla="*/ 201 w 507"/>
                <a:gd name="T45" fmla="*/ 195 h 304"/>
                <a:gd name="T46" fmla="*/ 210 w 507"/>
                <a:gd name="T47" fmla="*/ 166 h 304"/>
                <a:gd name="T48" fmla="*/ 178 w 507"/>
                <a:gd name="T49" fmla="*/ 134 h 304"/>
                <a:gd name="T50" fmla="*/ 155 w 507"/>
                <a:gd name="T51" fmla="*/ 141 h 304"/>
                <a:gd name="T52" fmla="*/ 110 w 507"/>
                <a:gd name="T53" fmla="*/ 96 h 304"/>
                <a:gd name="T54" fmla="*/ 155 w 507"/>
                <a:gd name="T55" fmla="*/ 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55" y="52"/>
                  </a:moveTo>
                  <a:cubicBezTo>
                    <a:pt x="179" y="52"/>
                    <a:pt x="199" y="72"/>
                    <a:pt x="199" y="96"/>
                  </a:cubicBezTo>
                  <a:cubicBezTo>
                    <a:pt x="199" y="105"/>
                    <a:pt x="197" y="113"/>
                    <a:pt x="193" y="119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33" y="146"/>
                    <a:pt x="243" y="142"/>
                    <a:pt x="253" y="142"/>
                  </a:cubicBezTo>
                  <a:cubicBezTo>
                    <a:pt x="264" y="142"/>
                    <a:pt x="274" y="146"/>
                    <a:pt x="283" y="151"/>
                  </a:cubicBezTo>
                  <a:cubicBezTo>
                    <a:pt x="295" y="139"/>
                    <a:pt x="295" y="139"/>
                    <a:pt x="295" y="139"/>
                  </a:cubicBezTo>
                  <a:cubicBezTo>
                    <a:pt x="290" y="131"/>
                    <a:pt x="287" y="122"/>
                    <a:pt x="287" y="112"/>
                  </a:cubicBezTo>
                  <a:cubicBezTo>
                    <a:pt x="287" y="87"/>
                    <a:pt x="308" y="66"/>
                    <a:pt x="333" y="66"/>
                  </a:cubicBezTo>
                  <a:cubicBezTo>
                    <a:pt x="359" y="66"/>
                    <a:pt x="379" y="87"/>
                    <a:pt x="379" y="112"/>
                  </a:cubicBezTo>
                  <a:cubicBezTo>
                    <a:pt x="379" y="138"/>
                    <a:pt x="359" y="158"/>
                    <a:pt x="333" y="158"/>
                  </a:cubicBezTo>
                  <a:cubicBezTo>
                    <a:pt x="325" y="158"/>
                    <a:pt x="317" y="156"/>
                    <a:pt x="311" y="153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303" y="174"/>
                    <a:pt x="306" y="184"/>
                    <a:pt x="306" y="195"/>
                  </a:cubicBezTo>
                  <a:cubicBezTo>
                    <a:pt x="306" y="224"/>
                    <a:pt x="282" y="247"/>
                    <a:pt x="253" y="247"/>
                  </a:cubicBezTo>
                  <a:cubicBezTo>
                    <a:pt x="225" y="247"/>
                    <a:pt x="201" y="224"/>
                    <a:pt x="201" y="195"/>
                  </a:cubicBezTo>
                  <a:cubicBezTo>
                    <a:pt x="201" y="184"/>
                    <a:pt x="204" y="174"/>
                    <a:pt x="210" y="166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71" y="138"/>
                    <a:pt x="163" y="141"/>
                    <a:pt x="155" y="141"/>
                  </a:cubicBezTo>
                  <a:cubicBezTo>
                    <a:pt x="130" y="141"/>
                    <a:pt x="110" y="121"/>
                    <a:pt x="110" y="96"/>
                  </a:cubicBezTo>
                  <a:cubicBezTo>
                    <a:pt x="110" y="72"/>
                    <a:pt x="130" y="52"/>
                    <a:pt x="15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78" name="Oval 24"/>
            <p:cNvSpPr>
              <a:spLocks noChangeArrowheads="1"/>
            </p:cNvSpPr>
            <p:nvPr/>
          </p:nvSpPr>
          <p:spPr bwMode="auto">
            <a:xfrm>
              <a:off x="17829213" y="6337300"/>
              <a:ext cx="147637" cy="1508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706645" y="5218487"/>
            <a:ext cx="302992" cy="237848"/>
            <a:chOff x="5348288" y="5818188"/>
            <a:chExt cx="1587500" cy="1246187"/>
          </a:xfrm>
        </p:grpSpPr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348288" y="5818188"/>
              <a:ext cx="1587500" cy="263525"/>
            </a:xfrm>
            <a:custGeom>
              <a:avLst/>
              <a:gdLst>
                <a:gd name="T0" fmla="*/ 471 w 507"/>
                <a:gd name="T1" fmla="*/ 0 h 84"/>
                <a:gd name="T2" fmla="*/ 37 w 507"/>
                <a:gd name="T3" fmla="*/ 0 h 84"/>
                <a:gd name="T4" fmla="*/ 0 w 507"/>
                <a:gd name="T5" fmla="*/ 37 h 84"/>
                <a:gd name="T6" fmla="*/ 0 w 507"/>
                <a:gd name="T7" fmla="*/ 84 h 84"/>
                <a:gd name="T8" fmla="*/ 507 w 507"/>
                <a:gd name="T9" fmla="*/ 84 h 84"/>
                <a:gd name="T10" fmla="*/ 507 w 507"/>
                <a:gd name="T11" fmla="*/ 37 h 84"/>
                <a:gd name="T12" fmla="*/ 471 w 507"/>
                <a:gd name="T13" fmla="*/ 0 h 84"/>
                <a:gd name="T14" fmla="*/ 49 w 507"/>
                <a:gd name="T15" fmla="*/ 59 h 84"/>
                <a:gd name="T16" fmla="*/ 36 w 507"/>
                <a:gd name="T17" fmla="*/ 46 h 84"/>
                <a:gd name="T18" fmla="*/ 49 w 507"/>
                <a:gd name="T19" fmla="*/ 33 h 84"/>
                <a:gd name="T20" fmla="*/ 62 w 507"/>
                <a:gd name="T21" fmla="*/ 46 h 84"/>
                <a:gd name="T22" fmla="*/ 49 w 507"/>
                <a:gd name="T23" fmla="*/ 59 h 84"/>
                <a:gd name="T24" fmla="*/ 100 w 507"/>
                <a:gd name="T25" fmla="*/ 59 h 84"/>
                <a:gd name="T26" fmla="*/ 87 w 507"/>
                <a:gd name="T27" fmla="*/ 46 h 84"/>
                <a:gd name="T28" fmla="*/ 100 w 507"/>
                <a:gd name="T29" fmla="*/ 33 h 84"/>
                <a:gd name="T30" fmla="*/ 113 w 507"/>
                <a:gd name="T31" fmla="*/ 46 h 84"/>
                <a:gd name="T32" fmla="*/ 100 w 507"/>
                <a:gd name="T33" fmla="*/ 59 h 84"/>
                <a:gd name="T34" fmla="*/ 151 w 507"/>
                <a:gd name="T35" fmla="*/ 59 h 84"/>
                <a:gd name="T36" fmla="*/ 138 w 507"/>
                <a:gd name="T37" fmla="*/ 46 h 84"/>
                <a:gd name="T38" fmla="*/ 151 w 507"/>
                <a:gd name="T39" fmla="*/ 33 h 84"/>
                <a:gd name="T40" fmla="*/ 163 w 507"/>
                <a:gd name="T41" fmla="*/ 46 h 84"/>
                <a:gd name="T42" fmla="*/ 151 w 507"/>
                <a:gd name="T43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7" h="84">
                  <a:moveTo>
                    <a:pt x="47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07" y="84"/>
                    <a:pt x="507" y="84"/>
                    <a:pt x="507" y="84"/>
                  </a:cubicBezTo>
                  <a:cubicBezTo>
                    <a:pt x="507" y="37"/>
                    <a:pt x="507" y="37"/>
                    <a:pt x="507" y="37"/>
                  </a:cubicBezTo>
                  <a:cubicBezTo>
                    <a:pt x="507" y="17"/>
                    <a:pt x="491" y="0"/>
                    <a:pt x="471" y="0"/>
                  </a:cubicBezTo>
                  <a:close/>
                  <a:moveTo>
                    <a:pt x="49" y="59"/>
                  </a:moveTo>
                  <a:cubicBezTo>
                    <a:pt x="42" y="59"/>
                    <a:pt x="36" y="53"/>
                    <a:pt x="36" y="46"/>
                  </a:cubicBezTo>
                  <a:cubicBezTo>
                    <a:pt x="36" y="39"/>
                    <a:pt x="42" y="33"/>
                    <a:pt x="49" y="33"/>
                  </a:cubicBezTo>
                  <a:cubicBezTo>
                    <a:pt x="56" y="33"/>
                    <a:pt x="62" y="39"/>
                    <a:pt x="62" y="46"/>
                  </a:cubicBezTo>
                  <a:cubicBezTo>
                    <a:pt x="62" y="53"/>
                    <a:pt x="56" y="59"/>
                    <a:pt x="49" y="59"/>
                  </a:cubicBezTo>
                  <a:close/>
                  <a:moveTo>
                    <a:pt x="100" y="59"/>
                  </a:moveTo>
                  <a:cubicBezTo>
                    <a:pt x="93" y="59"/>
                    <a:pt x="87" y="53"/>
                    <a:pt x="87" y="46"/>
                  </a:cubicBezTo>
                  <a:cubicBezTo>
                    <a:pt x="87" y="39"/>
                    <a:pt x="93" y="33"/>
                    <a:pt x="100" y="33"/>
                  </a:cubicBezTo>
                  <a:cubicBezTo>
                    <a:pt x="107" y="33"/>
                    <a:pt x="113" y="39"/>
                    <a:pt x="113" y="46"/>
                  </a:cubicBezTo>
                  <a:cubicBezTo>
                    <a:pt x="113" y="53"/>
                    <a:pt x="107" y="59"/>
                    <a:pt x="100" y="59"/>
                  </a:cubicBezTo>
                  <a:close/>
                  <a:moveTo>
                    <a:pt x="151" y="59"/>
                  </a:moveTo>
                  <a:cubicBezTo>
                    <a:pt x="144" y="59"/>
                    <a:pt x="138" y="53"/>
                    <a:pt x="138" y="46"/>
                  </a:cubicBezTo>
                  <a:cubicBezTo>
                    <a:pt x="138" y="39"/>
                    <a:pt x="144" y="33"/>
                    <a:pt x="151" y="33"/>
                  </a:cubicBezTo>
                  <a:cubicBezTo>
                    <a:pt x="158" y="33"/>
                    <a:pt x="163" y="39"/>
                    <a:pt x="163" y="46"/>
                  </a:cubicBezTo>
                  <a:cubicBezTo>
                    <a:pt x="163" y="53"/>
                    <a:pt x="158" y="59"/>
                    <a:pt x="151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348288" y="6111875"/>
              <a:ext cx="1587500" cy="952500"/>
            </a:xfrm>
            <a:custGeom>
              <a:avLst/>
              <a:gdLst>
                <a:gd name="T0" fmla="*/ 0 w 507"/>
                <a:gd name="T1" fmla="*/ 268 h 304"/>
                <a:gd name="T2" fmla="*/ 37 w 507"/>
                <a:gd name="T3" fmla="*/ 304 h 304"/>
                <a:gd name="T4" fmla="*/ 471 w 507"/>
                <a:gd name="T5" fmla="*/ 304 h 304"/>
                <a:gd name="T6" fmla="*/ 507 w 507"/>
                <a:gd name="T7" fmla="*/ 268 h 304"/>
                <a:gd name="T8" fmla="*/ 507 w 507"/>
                <a:gd name="T9" fmla="*/ 0 h 304"/>
                <a:gd name="T10" fmla="*/ 0 w 507"/>
                <a:gd name="T11" fmla="*/ 0 h 304"/>
                <a:gd name="T12" fmla="*/ 0 w 507"/>
                <a:gd name="T13" fmla="*/ 268 h 304"/>
                <a:gd name="T14" fmla="*/ 181 w 507"/>
                <a:gd name="T15" fmla="*/ 200 h 304"/>
                <a:gd name="T16" fmla="*/ 212 w 507"/>
                <a:gd name="T17" fmla="*/ 169 h 304"/>
                <a:gd name="T18" fmla="*/ 221 w 507"/>
                <a:gd name="T19" fmla="*/ 89 h 304"/>
                <a:gd name="T20" fmla="*/ 266 w 507"/>
                <a:gd name="T21" fmla="*/ 70 h 304"/>
                <a:gd name="T22" fmla="*/ 312 w 507"/>
                <a:gd name="T23" fmla="*/ 89 h 304"/>
                <a:gd name="T24" fmla="*/ 312 w 507"/>
                <a:gd name="T25" fmla="*/ 180 h 304"/>
                <a:gd name="T26" fmla="*/ 266 w 507"/>
                <a:gd name="T27" fmla="*/ 199 h 304"/>
                <a:gd name="T28" fmla="*/ 232 w 507"/>
                <a:gd name="T29" fmla="*/ 188 h 304"/>
                <a:gd name="T30" fmla="*/ 201 w 507"/>
                <a:gd name="T31" fmla="*/ 220 h 304"/>
                <a:gd name="T32" fmla="*/ 191 w 507"/>
                <a:gd name="T33" fmla="*/ 224 h 304"/>
                <a:gd name="T34" fmla="*/ 181 w 507"/>
                <a:gd name="T35" fmla="*/ 220 h 304"/>
                <a:gd name="T36" fmla="*/ 181 w 507"/>
                <a:gd name="T37" fmla="*/ 2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7" h="304">
                  <a:moveTo>
                    <a:pt x="0" y="268"/>
                  </a:moveTo>
                  <a:cubicBezTo>
                    <a:pt x="0" y="288"/>
                    <a:pt x="17" y="304"/>
                    <a:pt x="37" y="304"/>
                  </a:cubicBezTo>
                  <a:cubicBezTo>
                    <a:pt x="471" y="304"/>
                    <a:pt x="471" y="304"/>
                    <a:pt x="471" y="304"/>
                  </a:cubicBezTo>
                  <a:cubicBezTo>
                    <a:pt x="491" y="304"/>
                    <a:pt x="507" y="288"/>
                    <a:pt x="507" y="268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68"/>
                  </a:lnTo>
                  <a:close/>
                  <a:moveTo>
                    <a:pt x="181" y="200"/>
                  </a:moveTo>
                  <a:cubicBezTo>
                    <a:pt x="212" y="169"/>
                    <a:pt x="212" y="169"/>
                    <a:pt x="212" y="169"/>
                  </a:cubicBezTo>
                  <a:cubicBezTo>
                    <a:pt x="196" y="144"/>
                    <a:pt x="199" y="110"/>
                    <a:pt x="221" y="89"/>
                  </a:cubicBezTo>
                  <a:cubicBezTo>
                    <a:pt x="233" y="77"/>
                    <a:pt x="249" y="70"/>
                    <a:pt x="266" y="70"/>
                  </a:cubicBezTo>
                  <a:cubicBezTo>
                    <a:pt x="283" y="70"/>
                    <a:pt x="300" y="77"/>
                    <a:pt x="312" y="89"/>
                  </a:cubicBezTo>
                  <a:cubicBezTo>
                    <a:pt x="337" y="114"/>
                    <a:pt x="337" y="155"/>
                    <a:pt x="312" y="180"/>
                  </a:cubicBezTo>
                  <a:cubicBezTo>
                    <a:pt x="300" y="192"/>
                    <a:pt x="284" y="199"/>
                    <a:pt x="266" y="199"/>
                  </a:cubicBezTo>
                  <a:cubicBezTo>
                    <a:pt x="254" y="199"/>
                    <a:pt x="242" y="195"/>
                    <a:pt x="232" y="188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22"/>
                    <a:pt x="194" y="224"/>
                    <a:pt x="191" y="224"/>
                  </a:cubicBezTo>
                  <a:cubicBezTo>
                    <a:pt x="187" y="224"/>
                    <a:pt x="184" y="222"/>
                    <a:pt x="181" y="220"/>
                  </a:cubicBezTo>
                  <a:cubicBezTo>
                    <a:pt x="176" y="214"/>
                    <a:pt x="176" y="205"/>
                    <a:pt x="181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6040438" y="6403975"/>
              <a:ext cx="280987" cy="255587"/>
            </a:xfrm>
            <a:custGeom>
              <a:avLst/>
              <a:gdLst>
                <a:gd name="T0" fmla="*/ 45 w 90"/>
                <a:gd name="T1" fmla="*/ 82 h 82"/>
                <a:gd name="T2" fmla="*/ 74 w 90"/>
                <a:gd name="T3" fmla="*/ 70 h 82"/>
                <a:gd name="T4" fmla="*/ 74 w 90"/>
                <a:gd name="T5" fmla="*/ 12 h 82"/>
                <a:gd name="T6" fmla="*/ 45 w 90"/>
                <a:gd name="T7" fmla="*/ 0 h 82"/>
                <a:gd name="T8" fmla="*/ 16 w 90"/>
                <a:gd name="T9" fmla="*/ 12 h 82"/>
                <a:gd name="T10" fmla="*/ 16 w 90"/>
                <a:gd name="T11" fmla="*/ 70 h 82"/>
                <a:gd name="T12" fmla="*/ 45 w 9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2">
                  <a:moveTo>
                    <a:pt x="45" y="82"/>
                  </a:moveTo>
                  <a:cubicBezTo>
                    <a:pt x="56" y="82"/>
                    <a:pt x="67" y="78"/>
                    <a:pt x="74" y="70"/>
                  </a:cubicBezTo>
                  <a:cubicBezTo>
                    <a:pt x="90" y="54"/>
                    <a:pt x="90" y="28"/>
                    <a:pt x="74" y="12"/>
                  </a:cubicBezTo>
                  <a:cubicBezTo>
                    <a:pt x="67" y="5"/>
                    <a:pt x="56" y="0"/>
                    <a:pt x="45" y="0"/>
                  </a:cubicBezTo>
                  <a:cubicBezTo>
                    <a:pt x="34" y="0"/>
                    <a:pt x="24" y="5"/>
                    <a:pt x="16" y="12"/>
                  </a:cubicBezTo>
                  <a:cubicBezTo>
                    <a:pt x="0" y="28"/>
                    <a:pt x="0" y="54"/>
                    <a:pt x="16" y="70"/>
                  </a:cubicBezTo>
                  <a:cubicBezTo>
                    <a:pt x="24" y="78"/>
                    <a:pt x="34" y="82"/>
                    <a:pt x="45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829178" y="1815449"/>
            <a:ext cx="3958620" cy="900056"/>
            <a:chOff x="5354322" y="1967781"/>
            <a:chExt cx="3958620" cy="900056"/>
          </a:xfrm>
        </p:grpSpPr>
        <p:sp>
          <p:nvSpPr>
            <p:cNvPr id="57" name="矩形 56"/>
            <p:cNvSpPr/>
            <p:nvPr/>
          </p:nvSpPr>
          <p:spPr>
            <a:xfrm>
              <a:off x="5354322" y="2332306"/>
              <a:ext cx="3958620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LOSS function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endPara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354323" y="1967781"/>
              <a:ext cx="2084387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它有在学习吗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829178" y="3361373"/>
            <a:ext cx="3958620" cy="658132"/>
            <a:chOff x="5354322" y="1967781"/>
            <a:chExt cx="3958620" cy="658132"/>
          </a:xfrm>
        </p:grpSpPr>
        <p:sp>
          <p:nvSpPr>
            <p:cNvPr id="84" name="矩形 83"/>
            <p:cNvSpPr/>
            <p:nvPr/>
          </p:nvSpPr>
          <p:spPr>
            <a:xfrm>
              <a:off x="5354322" y="2332306"/>
              <a:ext cx="3958620" cy="2936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概率的分布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5354323" y="1967781"/>
              <a:ext cx="2084387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输出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829178" y="4907296"/>
            <a:ext cx="3958620" cy="658132"/>
            <a:chOff x="5354322" y="1967781"/>
            <a:chExt cx="3958620" cy="658132"/>
          </a:xfrm>
        </p:grpSpPr>
        <p:sp>
          <p:nvSpPr>
            <p:cNvPr id="87" name="矩形 86"/>
            <p:cNvSpPr/>
            <p:nvPr/>
          </p:nvSpPr>
          <p:spPr>
            <a:xfrm>
              <a:off x="5354322" y="2332306"/>
              <a:ext cx="3958620" cy="2936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实例的特征向量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5354323" y="1967781"/>
              <a:ext cx="2084387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输入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358668" y="1815449"/>
            <a:ext cx="3958620" cy="658132"/>
            <a:chOff x="5354322" y="1967781"/>
            <a:chExt cx="3958620" cy="658132"/>
          </a:xfrm>
        </p:grpSpPr>
        <p:sp>
          <p:nvSpPr>
            <p:cNvPr id="90" name="矩形 89"/>
            <p:cNvSpPr/>
            <p:nvPr/>
          </p:nvSpPr>
          <p:spPr>
            <a:xfrm>
              <a:off x="5354322" y="2332306"/>
              <a:ext cx="3958620" cy="2936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梯度下降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5354323" y="1967781"/>
              <a:ext cx="2084387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如何优化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358668" y="3361373"/>
            <a:ext cx="3958620" cy="1121655"/>
            <a:chOff x="5354322" y="1967781"/>
            <a:chExt cx="3958620" cy="1121655"/>
          </a:xfrm>
        </p:grpSpPr>
        <p:sp>
          <p:nvSpPr>
            <p:cNvPr id="93" name="矩形 92"/>
            <p:cNvSpPr/>
            <p:nvPr/>
          </p:nvSpPr>
          <p:spPr>
            <a:xfrm>
              <a:off x="5354322" y="2332306"/>
              <a:ext cx="3958620" cy="7571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梯度的计算更加准确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步长的设置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输入特征向量的处理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5354323" y="1967781"/>
              <a:ext cx="2084387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我们的操作空间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2" grpId="0" bldLvl="0" animBg="1"/>
      <p:bldP spid="17" grpId="0" bldLvl="0" animBg="1"/>
      <p:bldP spid="45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heme/theme1.xml><?xml version="1.0" encoding="utf-8"?>
<a:theme xmlns:a="http://schemas.openxmlformats.org/drawingml/2006/main" name="包图主题2">
  <a:themeElements>
    <a:clrScheme name="自定义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64C"/>
      </a:accent1>
      <a:accent2>
        <a:srgbClr val="EE464C"/>
      </a:accent2>
      <a:accent3>
        <a:srgbClr val="EE464C"/>
      </a:accent3>
      <a:accent4>
        <a:srgbClr val="EE464C"/>
      </a:accent4>
      <a:accent5>
        <a:srgbClr val="EE464C"/>
      </a:accent5>
      <a:accent6>
        <a:srgbClr val="EE464C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195</TotalTime>
  <Words>288</Words>
  <Application>Microsoft Office PowerPoint</Application>
  <PresentationFormat>宽屏</PresentationFormat>
  <Paragraphs>125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BebasNeueBold</vt:lpstr>
      <vt:lpstr>Lato</vt:lpstr>
      <vt:lpstr>Roboto Light</vt:lpstr>
      <vt:lpstr>等线</vt:lpstr>
      <vt:lpstr>宋体</vt:lpstr>
      <vt:lpstr>微软雅黑</vt:lpstr>
      <vt:lpstr>Arial</vt:lpstr>
      <vt:lpstr>Calibri</vt:lpstr>
      <vt:lpstr>Century Gothic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商业融资</dc:title>
  <dc:creator>第一PPT</dc:creator>
  <cp:keywords>www.1ppt.com</cp:keywords>
  <dc:description>www.1ppt.com</dc:description>
  <cp:lastModifiedBy>廖 本成</cp:lastModifiedBy>
  <cp:revision>99</cp:revision>
  <dcterms:created xsi:type="dcterms:W3CDTF">2017-09-05T03:25:00Z</dcterms:created>
  <dcterms:modified xsi:type="dcterms:W3CDTF">2019-04-03T06:14:26Z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2052-11.1.0.8236</vt:lpwstr>
  </property>
</Properties>
</file>